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359" r:id="rId5"/>
    <p:sldId id="343" r:id="rId6"/>
    <p:sldId id="344" r:id="rId7"/>
    <p:sldId id="345"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58"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6301" autoAdjust="0"/>
  </p:normalViewPr>
  <p:slideViewPr>
    <p:cSldViewPr snapToGrid="0">
      <p:cViewPr varScale="1">
        <p:scale>
          <a:sx n="59" d="100"/>
          <a:sy n="59" d="100"/>
        </p:scale>
        <p:origin x="1464" y="46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981200" y="5800874"/>
            <a:ext cx="19594513" cy="4392213"/>
          </a:xfrm>
        </p:spPr>
        <p:txBody>
          <a:bodyPr/>
          <a:lstStyle/>
          <a:p>
            <a:r>
              <a:rPr lang="en-US" sz="4400" dirty="0"/>
              <a:t>Nelson Santini, Anoop Balakrishnan,</a:t>
            </a:r>
          </a:p>
          <a:p>
            <a:r>
              <a:rPr lang="en-US" sz="4400" dirty="0"/>
              <a:t>Michael Wagner</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p:txBody>
          <a:bodyPr/>
          <a:lstStyle/>
          <a:p>
            <a:r>
              <a:rPr lang="en-US" dirty="0"/>
              <a:t>AI-Powered Safety Intelligence for Ground Vehicle MBSE</a:t>
            </a:r>
          </a:p>
        </p:txBody>
      </p:sp>
    </p:spTree>
    <p:extLst>
      <p:ext uri="{BB962C8B-B14F-4D97-AF65-F5344CB8AC3E}">
        <p14:creationId xmlns:p14="http://schemas.microsoft.com/office/powerpoint/2010/main" val="296551270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The Digital Safety Twin</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THE APPROACH</a:t>
            </a:r>
          </a:p>
        </p:txBody>
      </p:sp>
      <p:sp>
        <p:nvSpPr>
          <p:cNvPr id="5" name="TextBox 4"/>
          <p:cNvSpPr txBox="1"/>
          <p:nvPr/>
        </p:nvSpPr>
        <p:spPr>
          <a:xfrm>
            <a:off x="1984248" y="2527035"/>
            <a:ext cx="20413522" cy="1790395"/>
          </a:xfrm>
          <a:prstGeom prst="rect">
            <a:avLst/>
          </a:prstGeom>
          <a:noFill/>
        </p:spPr>
        <p:txBody>
          <a:bodyPr wrap="square" lIns="0" tIns="0" rIns="0" bIns="0" anchor="t">
            <a:spAutoFit/>
          </a:bodyPr>
          <a:lstStyle/>
          <a:p>
            <a:pPr algn="l"/>
            <a:r>
              <a:rPr sz="2600" b="0" i="0">
                <a:solidFill>
                  <a:srgbClr val="1A1A1A"/>
                </a:solidFill>
                <a:latin typeface="Arial"/>
              </a:rPr>
              <a:t>A conventional digital twin mirrors the physical system. The Digital Safety Twin mirrors the safety reasoning — the live chain of logic from operational concept through hazards, requirements, mitigations, and evidence to the claim that the system is acceptably safe. Each of its three capabilities exists to retire a specific piece of the cognitive overload named earlier.</a:t>
            </a:r>
          </a:p>
        </p:txBody>
      </p:sp>
      <p:sp>
        <p:nvSpPr>
          <p:cNvPr id="6" name="Rounded Rectangle 5"/>
          <p:cNvSpPr/>
          <p:nvPr/>
        </p:nvSpPr>
        <p:spPr>
          <a:xfrm>
            <a:off x="1984248" y="4773168"/>
            <a:ext cx="6495211" cy="5696712"/>
          </a:xfrm>
          <a:prstGeom prst="roundRect">
            <a:avLst>
              <a:gd name="adj" fmla="val 12000"/>
            </a:avLst>
          </a:prstGeom>
          <a:solidFill>
            <a:srgbClr val="1A1A1A"/>
          </a:solidFill>
          <a:ln>
            <a:noFill/>
          </a:ln>
          <a:effectLst/>
        </p:spPr>
        <p:txBody>
          <a:bodyPr rtlCol="0" anchor="ctr"/>
          <a:lstStyle/>
          <a:p>
            <a:pPr algn="ctr"/>
            <a:endParaRPr/>
          </a:p>
        </p:txBody>
      </p:sp>
      <p:sp>
        <p:nvSpPr>
          <p:cNvPr id="7" name="Oval 6"/>
          <p:cNvSpPr/>
          <p:nvPr/>
        </p:nvSpPr>
        <p:spPr>
          <a:xfrm>
            <a:off x="2490368" y="5294010"/>
            <a:ext cx="1152144" cy="1152144"/>
          </a:xfrm>
          <a:prstGeom prst="ellipse">
            <a:avLst/>
          </a:prstGeom>
          <a:solidFill>
            <a:srgbClr val="AD2B2A"/>
          </a:solidFill>
          <a:ln>
            <a:noFill/>
          </a:ln>
          <a:effectLst/>
        </p:spPr>
        <p:txBody>
          <a:bodyPr rtlCol="0" anchor="ctr"/>
          <a:lstStyle/>
          <a:p>
            <a:pPr algn="ctr"/>
            <a:endParaRPr/>
          </a:p>
        </p:txBody>
      </p:sp>
      <p:pic>
        <p:nvPicPr>
          <p:cNvPr id="8" name="Picture 7" descr="FaPenRuler.png"/>
          <p:cNvPicPr>
            <a:picLocks noChangeAspect="1"/>
          </p:cNvPicPr>
          <p:nvPr/>
        </p:nvPicPr>
        <p:blipFill>
          <a:blip r:embed="rId2"/>
          <a:stretch>
            <a:fillRect/>
          </a:stretch>
        </p:blipFill>
        <p:spPr>
          <a:xfrm>
            <a:off x="2789925" y="5593567"/>
            <a:ext cx="553030" cy="553030"/>
          </a:xfrm>
          <a:prstGeom prst="rect">
            <a:avLst/>
          </a:prstGeom>
        </p:spPr>
      </p:pic>
      <p:sp>
        <p:nvSpPr>
          <p:cNvPr id="9" name="TextBox 8"/>
          <p:cNvSpPr txBox="1"/>
          <p:nvPr/>
        </p:nvSpPr>
        <p:spPr>
          <a:xfrm>
            <a:off x="6961098" y="5098694"/>
            <a:ext cx="1180947" cy="1302105"/>
          </a:xfrm>
          <a:prstGeom prst="rect">
            <a:avLst/>
          </a:prstGeom>
          <a:noFill/>
        </p:spPr>
        <p:txBody>
          <a:bodyPr wrap="square" lIns="0" tIns="0" rIns="0" bIns="0" anchor="t">
            <a:spAutoFit/>
          </a:bodyPr>
          <a:lstStyle/>
          <a:p>
            <a:pPr algn="r"/>
            <a:r>
              <a:rPr sz="7000" b="1" i="0">
                <a:solidFill>
                  <a:srgbClr val="4A4A4A"/>
                </a:solidFill>
                <a:latin typeface="Arial"/>
              </a:rPr>
              <a:t>1</a:t>
            </a:r>
          </a:p>
        </p:txBody>
      </p:sp>
      <p:sp>
        <p:nvSpPr>
          <p:cNvPr id="10" name="TextBox 9"/>
          <p:cNvSpPr txBox="1"/>
          <p:nvPr/>
        </p:nvSpPr>
        <p:spPr>
          <a:xfrm>
            <a:off x="2490368" y="6856536"/>
            <a:ext cx="5482971" cy="1220724"/>
          </a:xfrm>
          <a:prstGeom prst="rect">
            <a:avLst/>
          </a:prstGeom>
          <a:noFill/>
        </p:spPr>
        <p:txBody>
          <a:bodyPr wrap="square" lIns="0" tIns="0" rIns="0" bIns="0" anchor="t">
            <a:spAutoFit/>
          </a:bodyPr>
          <a:lstStyle/>
          <a:p>
            <a:pPr algn="l"/>
            <a:r>
              <a:rPr sz="2700" b="1" i="0">
                <a:solidFill>
                  <a:srgbClr val="FFFFFF"/>
                </a:solidFill>
                <a:latin typeface="Arial"/>
              </a:rPr>
              <a:t>AI-driven requirements formalization</a:t>
            </a:r>
          </a:p>
        </p:txBody>
      </p:sp>
      <p:sp>
        <p:nvSpPr>
          <p:cNvPr id="11" name="TextBox 10"/>
          <p:cNvSpPr txBox="1"/>
          <p:nvPr/>
        </p:nvSpPr>
        <p:spPr>
          <a:xfrm>
            <a:off x="2490368" y="8109813"/>
            <a:ext cx="5482971" cy="2197303"/>
          </a:xfrm>
          <a:prstGeom prst="rect">
            <a:avLst/>
          </a:prstGeom>
          <a:noFill/>
        </p:spPr>
        <p:txBody>
          <a:bodyPr wrap="square" lIns="0" tIns="0" rIns="0" bIns="0" anchor="t">
            <a:spAutoFit/>
          </a:bodyPr>
          <a:lstStyle/>
          <a:p>
            <a:pPr algn="l"/>
            <a:r>
              <a:rPr sz="2000" b="0" i="0">
                <a:solidFill>
                  <a:srgbClr val="CFCFCF"/>
                </a:solidFill>
                <a:latin typeface="Arial"/>
              </a:rPr>
              <a:t>Hybrid NLP/LLM pipeline turns CONOPS, threat assessments, and engineering notes into structured, traceable candidate requirements — with a deterministic verification layer as guardrail.</a:t>
            </a:r>
          </a:p>
        </p:txBody>
      </p:sp>
      <p:sp>
        <p:nvSpPr>
          <p:cNvPr id="12" name="Rounded Rectangle 11"/>
          <p:cNvSpPr/>
          <p:nvPr/>
        </p:nvSpPr>
        <p:spPr>
          <a:xfrm>
            <a:off x="9019321" y="4773168"/>
            <a:ext cx="6495211" cy="5696712"/>
          </a:xfrm>
          <a:prstGeom prst="roundRect">
            <a:avLst>
              <a:gd name="adj" fmla="val 12000"/>
            </a:avLst>
          </a:prstGeom>
          <a:solidFill>
            <a:srgbClr val="1A1A1A"/>
          </a:solidFill>
          <a:ln>
            <a:noFill/>
          </a:ln>
          <a:effectLst/>
        </p:spPr>
        <p:txBody>
          <a:bodyPr rtlCol="0" anchor="ctr"/>
          <a:lstStyle/>
          <a:p>
            <a:pPr algn="ctr"/>
            <a:endParaRPr/>
          </a:p>
        </p:txBody>
      </p:sp>
      <p:sp>
        <p:nvSpPr>
          <p:cNvPr id="13" name="Oval 12"/>
          <p:cNvSpPr/>
          <p:nvPr/>
        </p:nvSpPr>
        <p:spPr>
          <a:xfrm>
            <a:off x="9525441" y="5294010"/>
            <a:ext cx="1152144" cy="1152144"/>
          </a:xfrm>
          <a:prstGeom prst="ellipse">
            <a:avLst/>
          </a:prstGeom>
          <a:solidFill>
            <a:srgbClr val="AD2B2A"/>
          </a:solidFill>
          <a:ln>
            <a:noFill/>
          </a:ln>
          <a:effectLst/>
        </p:spPr>
        <p:txBody>
          <a:bodyPr rtlCol="0" anchor="ctr"/>
          <a:lstStyle/>
          <a:p>
            <a:pPr algn="ctr"/>
            <a:endParaRPr/>
          </a:p>
        </p:txBody>
      </p:sp>
      <p:pic>
        <p:nvPicPr>
          <p:cNvPr id="14" name="Picture 13" descr="FaDiagramProject.png"/>
          <p:cNvPicPr>
            <a:picLocks noChangeAspect="1"/>
          </p:cNvPicPr>
          <p:nvPr/>
        </p:nvPicPr>
        <p:blipFill>
          <a:blip r:embed="rId3"/>
          <a:stretch>
            <a:fillRect/>
          </a:stretch>
        </p:blipFill>
        <p:spPr>
          <a:xfrm>
            <a:off x="9824998" y="5593567"/>
            <a:ext cx="553030" cy="553030"/>
          </a:xfrm>
          <a:prstGeom prst="rect">
            <a:avLst/>
          </a:prstGeom>
        </p:spPr>
      </p:pic>
      <p:sp>
        <p:nvSpPr>
          <p:cNvPr id="15" name="TextBox 14"/>
          <p:cNvSpPr txBox="1"/>
          <p:nvPr/>
        </p:nvSpPr>
        <p:spPr>
          <a:xfrm>
            <a:off x="13996172" y="5098694"/>
            <a:ext cx="1180947" cy="1302105"/>
          </a:xfrm>
          <a:prstGeom prst="rect">
            <a:avLst/>
          </a:prstGeom>
          <a:noFill/>
        </p:spPr>
        <p:txBody>
          <a:bodyPr wrap="square" lIns="0" tIns="0" rIns="0" bIns="0" anchor="t">
            <a:spAutoFit/>
          </a:bodyPr>
          <a:lstStyle/>
          <a:p>
            <a:pPr algn="r"/>
            <a:r>
              <a:rPr sz="7000" b="1" i="0">
                <a:solidFill>
                  <a:srgbClr val="4A4A4A"/>
                </a:solidFill>
                <a:latin typeface="Arial"/>
              </a:rPr>
              <a:t>2</a:t>
            </a:r>
          </a:p>
        </p:txBody>
      </p:sp>
      <p:sp>
        <p:nvSpPr>
          <p:cNvPr id="16" name="TextBox 15"/>
          <p:cNvSpPr txBox="1"/>
          <p:nvPr/>
        </p:nvSpPr>
        <p:spPr>
          <a:xfrm>
            <a:off x="9525441" y="6856536"/>
            <a:ext cx="5482971" cy="1220724"/>
          </a:xfrm>
          <a:prstGeom prst="rect">
            <a:avLst/>
          </a:prstGeom>
          <a:noFill/>
        </p:spPr>
        <p:txBody>
          <a:bodyPr wrap="square" lIns="0" tIns="0" rIns="0" bIns="0" anchor="t">
            <a:spAutoFit/>
          </a:bodyPr>
          <a:lstStyle/>
          <a:p>
            <a:pPr algn="l"/>
            <a:r>
              <a:rPr sz="2700" b="1" i="0">
                <a:solidFill>
                  <a:srgbClr val="FFFFFF"/>
                </a:solidFill>
                <a:latin typeface="Arial"/>
              </a:rPr>
              <a:t>Auto-generated traceability</a:t>
            </a:r>
          </a:p>
        </p:txBody>
      </p:sp>
      <p:sp>
        <p:nvSpPr>
          <p:cNvPr id="17" name="TextBox 16"/>
          <p:cNvSpPr txBox="1"/>
          <p:nvPr/>
        </p:nvSpPr>
        <p:spPr>
          <a:xfrm>
            <a:off x="9525441" y="8109813"/>
            <a:ext cx="5482971" cy="2197303"/>
          </a:xfrm>
          <a:prstGeom prst="rect">
            <a:avLst/>
          </a:prstGeom>
          <a:noFill/>
        </p:spPr>
        <p:txBody>
          <a:bodyPr wrap="square" lIns="0" tIns="0" rIns="0" bIns="0" anchor="t">
            <a:spAutoFit/>
          </a:bodyPr>
          <a:lstStyle/>
          <a:p>
            <a:pPr algn="l"/>
            <a:r>
              <a:rPr sz="2000" b="0" i="0">
                <a:solidFill>
                  <a:srgbClr val="CFCFCF"/>
                </a:solidFill>
                <a:latin typeface="Arial"/>
              </a:rPr>
              <a:t>A knowledge graph proposes and continuously maintains trace links across requirements, design, hazard analyses, and V&amp;V — constrained by 882E, RAAML, and UL 4600 ontologies.</a:t>
            </a:r>
          </a:p>
        </p:txBody>
      </p:sp>
      <p:sp>
        <p:nvSpPr>
          <p:cNvPr id="18" name="Rounded Rectangle 17"/>
          <p:cNvSpPr/>
          <p:nvPr/>
        </p:nvSpPr>
        <p:spPr>
          <a:xfrm>
            <a:off x="16054395" y="4773168"/>
            <a:ext cx="6495211" cy="5696712"/>
          </a:xfrm>
          <a:prstGeom prst="roundRect">
            <a:avLst>
              <a:gd name="adj" fmla="val 12000"/>
            </a:avLst>
          </a:prstGeom>
          <a:solidFill>
            <a:srgbClr val="1A1A1A"/>
          </a:solidFill>
          <a:ln>
            <a:noFill/>
          </a:ln>
          <a:effectLst/>
        </p:spPr>
        <p:txBody>
          <a:bodyPr rtlCol="0" anchor="ctr"/>
          <a:lstStyle/>
          <a:p>
            <a:pPr algn="ctr"/>
            <a:endParaRPr/>
          </a:p>
        </p:txBody>
      </p:sp>
      <p:sp>
        <p:nvSpPr>
          <p:cNvPr id="19" name="Oval 18"/>
          <p:cNvSpPr/>
          <p:nvPr/>
        </p:nvSpPr>
        <p:spPr>
          <a:xfrm>
            <a:off x="16560515" y="5294010"/>
            <a:ext cx="1152144" cy="1152144"/>
          </a:xfrm>
          <a:prstGeom prst="ellipse">
            <a:avLst/>
          </a:prstGeom>
          <a:solidFill>
            <a:srgbClr val="AD2B2A"/>
          </a:solidFill>
          <a:ln>
            <a:noFill/>
          </a:ln>
          <a:effectLst/>
        </p:spPr>
        <p:txBody>
          <a:bodyPr rtlCol="0" anchor="ctr"/>
          <a:lstStyle/>
          <a:p>
            <a:pPr algn="ctr"/>
            <a:endParaRPr/>
          </a:p>
        </p:txBody>
      </p:sp>
      <p:pic>
        <p:nvPicPr>
          <p:cNvPr id="20" name="Picture 19" descr="FaMagnifyingGlassChart.png"/>
          <p:cNvPicPr>
            <a:picLocks noChangeAspect="1"/>
          </p:cNvPicPr>
          <p:nvPr/>
        </p:nvPicPr>
        <p:blipFill>
          <a:blip r:embed="rId4"/>
          <a:stretch>
            <a:fillRect/>
          </a:stretch>
        </p:blipFill>
        <p:spPr>
          <a:xfrm>
            <a:off x="16860072" y="5593567"/>
            <a:ext cx="553030" cy="553030"/>
          </a:xfrm>
          <a:prstGeom prst="rect">
            <a:avLst/>
          </a:prstGeom>
        </p:spPr>
      </p:pic>
      <p:sp>
        <p:nvSpPr>
          <p:cNvPr id="21" name="TextBox 20"/>
          <p:cNvSpPr txBox="1"/>
          <p:nvPr/>
        </p:nvSpPr>
        <p:spPr>
          <a:xfrm>
            <a:off x="21031245" y="5098694"/>
            <a:ext cx="1180947" cy="1302105"/>
          </a:xfrm>
          <a:prstGeom prst="rect">
            <a:avLst/>
          </a:prstGeom>
          <a:noFill/>
        </p:spPr>
        <p:txBody>
          <a:bodyPr wrap="square" lIns="0" tIns="0" rIns="0" bIns="0" anchor="t">
            <a:spAutoFit/>
          </a:bodyPr>
          <a:lstStyle/>
          <a:p>
            <a:pPr algn="r"/>
            <a:r>
              <a:rPr sz="7000" b="1" i="0">
                <a:solidFill>
                  <a:srgbClr val="4A4A4A"/>
                </a:solidFill>
                <a:latin typeface="Arial"/>
              </a:rPr>
              <a:t>3</a:t>
            </a:r>
          </a:p>
        </p:txBody>
      </p:sp>
      <p:sp>
        <p:nvSpPr>
          <p:cNvPr id="22" name="TextBox 21"/>
          <p:cNvSpPr txBox="1"/>
          <p:nvPr/>
        </p:nvSpPr>
        <p:spPr>
          <a:xfrm>
            <a:off x="16560515" y="6856536"/>
            <a:ext cx="5482971" cy="1220724"/>
          </a:xfrm>
          <a:prstGeom prst="rect">
            <a:avLst/>
          </a:prstGeom>
          <a:noFill/>
        </p:spPr>
        <p:txBody>
          <a:bodyPr wrap="square" lIns="0" tIns="0" rIns="0" bIns="0" anchor="t">
            <a:spAutoFit/>
          </a:bodyPr>
          <a:lstStyle/>
          <a:p>
            <a:pPr algn="l"/>
            <a:r>
              <a:rPr sz="2700" b="1" i="0">
                <a:solidFill>
                  <a:srgbClr val="FFFFFF"/>
                </a:solidFill>
                <a:latin typeface="Arial"/>
              </a:rPr>
              <a:t>Continuous safety case assessment</a:t>
            </a:r>
          </a:p>
        </p:txBody>
      </p:sp>
      <p:sp>
        <p:nvSpPr>
          <p:cNvPr id="23" name="TextBox 22"/>
          <p:cNvSpPr txBox="1"/>
          <p:nvPr/>
        </p:nvSpPr>
        <p:spPr>
          <a:xfrm>
            <a:off x="16560515" y="8109813"/>
            <a:ext cx="5482971" cy="2197303"/>
          </a:xfrm>
          <a:prstGeom prst="rect">
            <a:avLst/>
          </a:prstGeom>
          <a:noFill/>
        </p:spPr>
        <p:txBody>
          <a:bodyPr wrap="square" lIns="0" tIns="0" rIns="0" bIns="0" anchor="t">
            <a:spAutoFit/>
          </a:bodyPr>
          <a:lstStyle/>
          <a:p>
            <a:pPr algn="l"/>
            <a:r>
              <a:rPr sz="2000" b="0" i="0">
                <a:solidFill>
                  <a:srgbClr val="CFCFCF"/>
                </a:solidFill>
                <a:latin typeface="Arial"/>
              </a:rPr>
              <a:t>A living GSN argument connected to live evidence, reporting structural completeness and Bayesian confidence — at any moment, not just at milestone reviews.</a:t>
            </a:r>
          </a:p>
        </p:txBody>
      </p:sp>
      <p:sp>
        <p:nvSpPr>
          <p:cNvPr id="24" name="TextBox 23"/>
          <p:cNvSpPr txBox="1"/>
          <p:nvPr/>
        </p:nvSpPr>
        <p:spPr>
          <a:xfrm>
            <a:off x="1984248" y="10876788"/>
            <a:ext cx="20413522" cy="732434"/>
          </a:xfrm>
          <a:prstGeom prst="rect">
            <a:avLst/>
          </a:prstGeom>
          <a:noFill/>
        </p:spPr>
        <p:txBody>
          <a:bodyPr wrap="square" lIns="0" tIns="0" rIns="0" bIns="0" anchor="t">
            <a:spAutoFit/>
          </a:bodyPr>
          <a:lstStyle/>
          <a:p>
            <a:pPr algn="l"/>
            <a:r>
              <a:rPr sz="2300" b="0" i="1">
                <a:solidFill>
                  <a:srgbClr val="595959"/>
                </a:solidFill>
                <a:latin typeface="Arial"/>
              </a:rPr>
              <a:t>Grounded in STPA, OMG RAAML, MIL-STD-882E, and UL 4600. A methodological contribution — it augments qualified engineers, never replaces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From unstructured documents to traceable requirements</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CAPABILITY 1</a:t>
            </a:r>
          </a:p>
        </p:txBody>
      </p:sp>
      <p:sp>
        <p:nvSpPr>
          <p:cNvPr id="5" name="Rounded Rectangle 4"/>
          <p:cNvSpPr/>
          <p:nvPr/>
        </p:nvSpPr>
        <p:spPr>
          <a:xfrm>
            <a:off x="17830800" y="2011680"/>
            <a:ext cx="5486400" cy="713232"/>
          </a:xfrm>
          <a:prstGeom prst="roundRect">
            <a:avLst>
              <a:gd name="adj" fmla="val 50000"/>
            </a:avLst>
          </a:prstGeom>
          <a:solidFill>
            <a:srgbClr val="1A1A1A"/>
          </a:solidFill>
          <a:ln>
            <a:noFill/>
          </a:ln>
          <a:effectLst/>
        </p:spPr>
        <p:txBody>
          <a:bodyPr rtlCol="0" anchor="ctr"/>
          <a:lstStyle/>
          <a:p>
            <a:pPr algn="ctr"/>
            <a:endParaRPr/>
          </a:p>
        </p:txBody>
      </p:sp>
      <p:sp>
        <p:nvSpPr>
          <p:cNvPr id="6" name="TextBox 5"/>
          <p:cNvSpPr txBox="1"/>
          <p:nvPr/>
        </p:nvSpPr>
        <p:spPr>
          <a:xfrm>
            <a:off x="17830800" y="2011680"/>
            <a:ext cx="5486400" cy="713232"/>
          </a:xfrm>
          <a:prstGeom prst="rect">
            <a:avLst/>
          </a:prstGeom>
          <a:noFill/>
        </p:spPr>
        <p:txBody>
          <a:bodyPr wrap="square" lIns="0" tIns="0" rIns="0" bIns="0" anchor="ctr">
            <a:spAutoFit/>
          </a:bodyPr>
          <a:lstStyle/>
          <a:p>
            <a:pPr algn="ctr"/>
            <a:r>
              <a:rPr sz="1500" b="1" i="0">
                <a:solidFill>
                  <a:srgbClr val="FBAE40"/>
                </a:solidFill>
                <a:latin typeface="Arial"/>
              </a:rPr>
              <a:t>LOAD LIFTED   </a:t>
            </a:r>
            <a:r>
              <a:rPr sz="1500" b="0" i="0">
                <a:solidFill>
                  <a:srgbClr val="CFCFCF"/>
                </a:solidFill>
                <a:latin typeface="Arial"/>
              </a:rPr>
              <a:t>blank-page formalization</a:t>
            </a:r>
          </a:p>
        </p:txBody>
      </p:sp>
      <p:sp>
        <p:nvSpPr>
          <p:cNvPr id="7" name="TextBox 6"/>
          <p:cNvSpPr txBox="1"/>
          <p:nvPr/>
        </p:nvSpPr>
        <p:spPr>
          <a:xfrm>
            <a:off x="1984248" y="2461930"/>
            <a:ext cx="20413522" cy="895197"/>
          </a:xfrm>
          <a:prstGeom prst="rect">
            <a:avLst/>
          </a:prstGeom>
          <a:noFill/>
        </p:spPr>
        <p:txBody>
          <a:bodyPr wrap="square" lIns="0" tIns="0" rIns="0" bIns="0" anchor="t">
            <a:spAutoFit/>
          </a:bodyPr>
          <a:lstStyle/>
          <a:p>
            <a:pPr algn="l"/>
            <a:r>
              <a:rPr sz="2400" b="0" i="0">
                <a:solidFill>
                  <a:srgbClr val="1A1A1A"/>
                </a:solidFill>
                <a:latin typeface="Arial"/>
              </a:rPr>
              <a:t>Programs run on prose — CONOPS, operational requirements, threat assessments, lessons learned. Converting it into formal requirements is today a manual, expert-intensive bottleneck.</a:t>
            </a:r>
          </a:p>
        </p:txBody>
      </p:sp>
      <p:sp>
        <p:nvSpPr>
          <p:cNvPr id="8" name="TextBox 7"/>
          <p:cNvSpPr txBox="1"/>
          <p:nvPr/>
        </p:nvSpPr>
        <p:spPr>
          <a:xfrm>
            <a:off x="1984248" y="3438509"/>
            <a:ext cx="10122408" cy="455736"/>
          </a:xfrm>
          <a:prstGeom prst="rect">
            <a:avLst/>
          </a:prstGeom>
          <a:noFill/>
        </p:spPr>
        <p:txBody>
          <a:bodyPr wrap="square" lIns="0" tIns="0" rIns="0" bIns="0" anchor="t">
            <a:spAutoFit/>
          </a:bodyPr>
          <a:lstStyle/>
          <a:p>
            <a:pPr algn="l"/>
            <a:r>
              <a:rPr sz="1800" b="1" i="0" spc="200">
                <a:solidFill>
                  <a:srgbClr val="595959"/>
                </a:solidFill>
                <a:latin typeface="Arial"/>
              </a:rPr>
              <a:t>WHAT IT DOES  (ILLUSTRATIVE)</a:t>
            </a:r>
          </a:p>
        </p:txBody>
      </p:sp>
      <p:sp>
        <p:nvSpPr>
          <p:cNvPr id="9" name="Rounded Rectangle 8"/>
          <p:cNvSpPr/>
          <p:nvPr/>
        </p:nvSpPr>
        <p:spPr>
          <a:xfrm>
            <a:off x="1984248" y="3959352"/>
            <a:ext cx="8941460" cy="2441448"/>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0" name="TextBox 9"/>
          <p:cNvSpPr txBox="1"/>
          <p:nvPr/>
        </p:nvSpPr>
        <p:spPr>
          <a:xfrm>
            <a:off x="2490368" y="4154667"/>
            <a:ext cx="7929219" cy="488289"/>
          </a:xfrm>
          <a:prstGeom prst="rect">
            <a:avLst/>
          </a:prstGeom>
          <a:noFill/>
        </p:spPr>
        <p:txBody>
          <a:bodyPr wrap="square" lIns="0" tIns="0" rIns="0" bIns="0" anchor="t">
            <a:spAutoFit/>
          </a:bodyPr>
          <a:lstStyle/>
          <a:p>
            <a:pPr algn="l"/>
            <a:r>
              <a:rPr sz="1800" b="1" i="0" spc="100">
                <a:solidFill>
                  <a:srgbClr val="595959"/>
                </a:solidFill>
                <a:latin typeface="Arial"/>
              </a:rPr>
              <a:t>CONOPS §4.2 — prose</a:t>
            </a:r>
          </a:p>
        </p:txBody>
      </p:sp>
      <p:sp>
        <p:nvSpPr>
          <p:cNvPr id="11" name="TextBox 10"/>
          <p:cNvSpPr txBox="1"/>
          <p:nvPr/>
        </p:nvSpPr>
        <p:spPr>
          <a:xfrm>
            <a:off x="2490368" y="4708062"/>
            <a:ext cx="7929219" cy="1546250"/>
          </a:xfrm>
          <a:prstGeom prst="rect">
            <a:avLst/>
          </a:prstGeom>
          <a:noFill/>
        </p:spPr>
        <p:txBody>
          <a:bodyPr wrap="square" lIns="0" tIns="0" rIns="0" bIns="0" anchor="t">
            <a:spAutoFit/>
          </a:bodyPr>
          <a:lstStyle/>
          <a:p>
            <a:pPr algn="l"/>
            <a:r>
              <a:rPr sz="2300" b="0" i="1">
                <a:solidFill>
                  <a:srgbClr val="1A1A1A"/>
                </a:solidFill>
                <a:latin typeface="Arial"/>
              </a:rPr>
              <a:t>“Crew must be able to halt autonomous movement at any time, regardless of mission mode.”</a:t>
            </a:r>
          </a:p>
        </p:txBody>
      </p:sp>
      <p:sp>
        <p:nvSpPr>
          <p:cNvPr id="12" name="TextBox 11"/>
          <p:cNvSpPr txBox="1"/>
          <p:nvPr/>
        </p:nvSpPr>
        <p:spPr>
          <a:xfrm>
            <a:off x="11094415" y="4691786"/>
            <a:ext cx="2193188" cy="813816"/>
          </a:xfrm>
          <a:prstGeom prst="rect">
            <a:avLst/>
          </a:prstGeom>
          <a:noFill/>
        </p:spPr>
        <p:txBody>
          <a:bodyPr wrap="square" lIns="0" tIns="0" rIns="0" bIns="0" anchor="t">
            <a:spAutoFit/>
          </a:bodyPr>
          <a:lstStyle/>
          <a:p>
            <a:pPr algn="ctr"/>
            <a:r>
              <a:rPr sz="4600" b="0" i="0">
                <a:solidFill>
                  <a:srgbClr val="AD2B2A"/>
                </a:solidFill>
                <a:latin typeface="Arial"/>
              </a:rPr>
              <a:t>→</a:t>
            </a:r>
          </a:p>
        </p:txBody>
      </p:sp>
      <p:sp>
        <p:nvSpPr>
          <p:cNvPr id="13" name="Rounded Rectangle 12"/>
          <p:cNvSpPr/>
          <p:nvPr/>
        </p:nvSpPr>
        <p:spPr>
          <a:xfrm>
            <a:off x="13456310" y="3959352"/>
            <a:ext cx="8941460" cy="2441448"/>
          </a:xfrm>
          <a:prstGeom prst="roundRect">
            <a:avLst>
              <a:gd name="adj" fmla="val 12000"/>
            </a:avLst>
          </a:prstGeom>
          <a:solidFill>
            <a:srgbClr val="1A1A1A"/>
          </a:solidFill>
          <a:ln>
            <a:noFill/>
          </a:ln>
          <a:effectLst/>
        </p:spPr>
        <p:txBody>
          <a:bodyPr rtlCol="0" anchor="ctr"/>
          <a:lstStyle/>
          <a:p>
            <a:pPr algn="ctr"/>
            <a:endParaRPr/>
          </a:p>
        </p:txBody>
      </p:sp>
      <p:sp>
        <p:nvSpPr>
          <p:cNvPr id="14" name="TextBox 13"/>
          <p:cNvSpPr txBox="1"/>
          <p:nvPr/>
        </p:nvSpPr>
        <p:spPr>
          <a:xfrm>
            <a:off x="13962430" y="4154667"/>
            <a:ext cx="7929219" cy="2115921"/>
          </a:xfrm>
          <a:prstGeom prst="rect">
            <a:avLst/>
          </a:prstGeom>
          <a:noFill/>
        </p:spPr>
        <p:txBody>
          <a:bodyPr wrap="square" lIns="0" tIns="0" rIns="0" bIns="0" anchor="t">
            <a:spAutoFit/>
          </a:bodyPr>
          <a:lstStyle/>
          <a:p>
            <a:pPr algn="l">
              <a:spcAft>
                <a:spcPts val="400"/>
              </a:spcAft>
            </a:pPr>
            <a:r>
              <a:rPr sz="1800" b="1" i="0">
                <a:solidFill>
                  <a:srgbClr val="FBAE40"/>
                </a:solidFill>
                <a:latin typeface="Arial"/>
              </a:rPr>
              <a:t>REQ-SAF-041  ·  CANDIDATE</a:t>
            </a:r>
          </a:p>
          <a:p>
            <a:pPr algn="l">
              <a:spcAft>
                <a:spcPts val="400"/>
              </a:spcAft>
            </a:pPr>
            <a:r>
              <a:rPr sz="2100" b="0" i="0">
                <a:solidFill>
                  <a:srgbClr val="FFFFFF"/>
                </a:solidFill>
                <a:latin typeface="Arial"/>
              </a:rPr>
              <a:t>When the operator issues a halt command, the system shall bring the vehicle to a controlled stop within [TBD] s.</a:t>
            </a:r>
          </a:p>
          <a:p>
            <a:pPr algn="l"/>
            <a:r>
              <a:rPr sz="1700" b="0" i="1">
                <a:solidFill>
                  <a:srgbClr val="9C9C9C"/>
                </a:solidFill>
                <a:latin typeface="Arial"/>
              </a:rPr>
              <a:t>EARS event-driven · confidence 0.91 · traces: UCA-17, CONOPS §4.2 · awaiting human review</a:t>
            </a:r>
          </a:p>
        </p:txBody>
      </p:sp>
      <p:sp>
        <p:nvSpPr>
          <p:cNvPr id="15" name="TextBox 14"/>
          <p:cNvSpPr txBox="1"/>
          <p:nvPr/>
        </p:nvSpPr>
        <p:spPr>
          <a:xfrm>
            <a:off x="1984248" y="6807708"/>
            <a:ext cx="13496544" cy="455736"/>
          </a:xfrm>
          <a:prstGeom prst="rect">
            <a:avLst/>
          </a:prstGeom>
          <a:noFill/>
        </p:spPr>
        <p:txBody>
          <a:bodyPr wrap="square" lIns="0" tIns="0" rIns="0" bIns="0" anchor="t">
            <a:spAutoFit/>
          </a:bodyPr>
          <a:lstStyle/>
          <a:p>
            <a:pPr algn="l"/>
            <a:r>
              <a:rPr sz="1800" b="1" i="0" spc="200">
                <a:solidFill>
                  <a:srgbClr val="595959"/>
                </a:solidFill>
                <a:latin typeface="Arial"/>
              </a:rPr>
              <a:t>HOW — THE HYBRID NLP / LLM PIPELINE</a:t>
            </a:r>
          </a:p>
        </p:txBody>
      </p:sp>
      <p:sp>
        <p:nvSpPr>
          <p:cNvPr id="16" name="Rounded Rectangle 15"/>
          <p:cNvSpPr/>
          <p:nvPr/>
        </p:nvSpPr>
        <p:spPr>
          <a:xfrm>
            <a:off x="1984248" y="7377379"/>
            <a:ext cx="3745290" cy="1546250"/>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7" name="TextBox 16"/>
          <p:cNvSpPr txBox="1"/>
          <p:nvPr/>
        </p:nvSpPr>
        <p:spPr>
          <a:xfrm>
            <a:off x="1984248" y="7377379"/>
            <a:ext cx="3745290" cy="1546250"/>
          </a:xfrm>
          <a:prstGeom prst="rect">
            <a:avLst/>
          </a:prstGeom>
          <a:noFill/>
        </p:spPr>
        <p:txBody>
          <a:bodyPr wrap="square" lIns="0" tIns="0" rIns="0" bIns="0" anchor="ctr">
            <a:spAutoFit/>
          </a:bodyPr>
          <a:lstStyle/>
          <a:p>
            <a:pPr algn="ctr"/>
            <a:r>
              <a:rPr sz="2000" b="1" i="0">
                <a:solidFill>
                  <a:srgbClr val="1A1A1A"/>
                </a:solidFill>
                <a:latin typeface="Arial"/>
              </a:rPr>
              <a:t>Ingest program</a:t>
            </a:r>
          </a:p>
          <a:p>
            <a:pPr algn="ctr"/>
            <a:r>
              <a:rPr sz="2000" b="1" i="0">
                <a:solidFill>
                  <a:srgbClr val="1A1A1A"/>
                </a:solidFill>
                <a:latin typeface="Arial"/>
              </a:rPr>
              <a:t>documents</a:t>
            </a:r>
          </a:p>
        </p:txBody>
      </p:sp>
      <p:sp>
        <p:nvSpPr>
          <p:cNvPr id="18" name="TextBox 17"/>
          <p:cNvSpPr txBox="1"/>
          <p:nvPr/>
        </p:nvSpPr>
        <p:spPr>
          <a:xfrm>
            <a:off x="1899894" y="9102669"/>
            <a:ext cx="3913997" cy="1139342"/>
          </a:xfrm>
          <a:prstGeom prst="rect">
            <a:avLst/>
          </a:prstGeom>
          <a:noFill/>
        </p:spPr>
        <p:txBody>
          <a:bodyPr wrap="square" lIns="0" tIns="0" rIns="0" bIns="0" anchor="t">
            <a:spAutoFit/>
          </a:bodyPr>
          <a:lstStyle/>
          <a:p>
            <a:pPr algn="ctr"/>
            <a:r>
              <a:rPr sz="1800" b="0" i="0">
                <a:solidFill>
                  <a:srgbClr val="595959"/>
                </a:solidFill>
                <a:latin typeface="Arial"/>
              </a:rPr>
              <a:t>CONOPS, ORDs, threat assessments, notes</a:t>
            </a:r>
          </a:p>
        </p:txBody>
      </p:sp>
      <p:sp>
        <p:nvSpPr>
          <p:cNvPr id="19" name="TextBox 18"/>
          <p:cNvSpPr txBox="1"/>
          <p:nvPr/>
        </p:nvSpPr>
        <p:spPr>
          <a:xfrm>
            <a:off x="5678926" y="7751734"/>
            <a:ext cx="522991" cy="813816"/>
          </a:xfrm>
          <a:prstGeom prst="rect">
            <a:avLst/>
          </a:prstGeom>
          <a:noFill/>
        </p:spPr>
        <p:txBody>
          <a:bodyPr wrap="square" lIns="0" tIns="0" rIns="0" bIns="0" anchor="t">
            <a:spAutoFit/>
          </a:bodyPr>
          <a:lstStyle/>
          <a:p>
            <a:pPr algn="ctr"/>
            <a:r>
              <a:rPr sz="2800" b="0" i="0">
                <a:solidFill>
                  <a:srgbClr val="595959"/>
                </a:solidFill>
                <a:latin typeface="Arial"/>
              </a:rPr>
              <a:t>→</a:t>
            </a:r>
          </a:p>
        </p:txBody>
      </p:sp>
      <p:sp>
        <p:nvSpPr>
          <p:cNvPr id="20" name="Rounded Rectangle 19"/>
          <p:cNvSpPr/>
          <p:nvPr/>
        </p:nvSpPr>
        <p:spPr>
          <a:xfrm>
            <a:off x="6151305" y="7377379"/>
            <a:ext cx="3745290" cy="1546250"/>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1" name="TextBox 20"/>
          <p:cNvSpPr txBox="1"/>
          <p:nvPr/>
        </p:nvSpPr>
        <p:spPr>
          <a:xfrm>
            <a:off x="6151305" y="7377379"/>
            <a:ext cx="3745290" cy="1546250"/>
          </a:xfrm>
          <a:prstGeom prst="rect">
            <a:avLst/>
          </a:prstGeom>
          <a:noFill/>
        </p:spPr>
        <p:txBody>
          <a:bodyPr wrap="square" lIns="0" tIns="0" rIns="0" bIns="0" anchor="ctr">
            <a:spAutoFit/>
          </a:bodyPr>
          <a:lstStyle/>
          <a:p>
            <a:pPr algn="ctr"/>
            <a:r>
              <a:rPr sz="2000" b="1" i="0">
                <a:solidFill>
                  <a:srgbClr val="1A1A1A"/>
                </a:solidFill>
                <a:latin typeface="Arial"/>
              </a:rPr>
              <a:t>Find &amp; classify</a:t>
            </a:r>
          </a:p>
          <a:p>
            <a:pPr algn="ctr"/>
            <a:r>
              <a:rPr sz="2000" b="1" i="0">
                <a:solidFill>
                  <a:srgbClr val="1A1A1A"/>
                </a:solidFill>
                <a:latin typeface="Arial"/>
              </a:rPr>
              <a:t>requirement content</a:t>
            </a:r>
          </a:p>
        </p:txBody>
      </p:sp>
      <p:sp>
        <p:nvSpPr>
          <p:cNvPr id="22" name="TextBox 21"/>
          <p:cNvSpPr txBox="1"/>
          <p:nvPr/>
        </p:nvSpPr>
        <p:spPr>
          <a:xfrm>
            <a:off x="6066952" y="9102669"/>
            <a:ext cx="3913997" cy="1139342"/>
          </a:xfrm>
          <a:prstGeom prst="rect">
            <a:avLst/>
          </a:prstGeom>
          <a:noFill/>
        </p:spPr>
        <p:txBody>
          <a:bodyPr wrap="square" lIns="0" tIns="0" rIns="0" bIns="0" anchor="t">
            <a:spAutoFit/>
          </a:bodyPr>
          <a:lstStyle/>
          <a:p>
            <a:pPr algn="ctr"/>
            <a:r>
              <a:rPr sz="1800" b="0" i="0">
                <a:solidFill>
                  <a:srgbClr val="595959"/>
                </a:solidFill>
                <a:latin typeface="Arial"/>
              </a:rPr>
              <a:t>NLP tagging + INCOSE / EARS pattern matching</a:t>
            </a:r>
          </a:p>
        </p:txBody>
      </p:sp>
      <p:sp>
        <p:nvSpPr>
          <p:cNvPr id="23" name="TextBox 22"/>
          <p:cNvSpPr txBox="1"/>
          <p:nvPr/>
        </p:nvSpPr>
        <p:spPr>
          <a:xfrm>
            <a:off x="9845984" y="7751734"/>
            <a:ext cx="522991" cy="813816"/>
          </a:xfrm>
          <a:prstGeom prst="rect">
            <a:avLst/>
          </a:prstGeom>
          <a:noFill/>
        </p:spPr>
        <p:txBody>
          <a:bodyPr wrap="square" lIns="0" tIns="0" rIns="0" bIns="0" anchor="t">
            <a:spAutoFit/>
          </a:bodyPr>
          <a:lstStyle/>
          <a:p>
            <a:pPr algn="ctr"/>
            <a:r>
              <a:rPr sz="2800" b="0" i="0">
                <a:solidFill>
                  <a:srgbClr val="595959"/>
                </a:solidFill>
                <a:latin typeface="Arial"/>
              </a:rPr>
              <a:t>→</a:t>
            </a:r>
          </a:p>
        </p:txBody>
      </p:sp>
      <p:sp>
        <p:nvSpPr>
          <p:cNvPr id="24" name="Rounded Rectangle 23"/>
          <p:cNvSpPr/>
          <p:nvPr/>
        </p:nvSpPr>
        <p:spPr>
          <a:xfrm>
            <a:off x="10318363" y="7377379"/>
            <a:ext cx="3745290" cy="1546250"/>
          </a:xfrm>
          <a:prstGeom prst="roundRect">
            <a:avLst>
              <a:gd name="adj" fmla="val 12000"/>
            </a:avLst>
          </a:prstGeom>
          <a:solidFill>
            <a:srgbClr val="FBAE40"/>
          </a:solidFill>
          <a:ln>
            <a:noFill/>
          </a:ln>
          <a:effectLst/>
        </p:spPr>
        <p:txBody>
          <a:bodyPr rtlCol="0" anchor="ctr"/>
          <a:lstStyle/>
          <a:p>
            <a:pPr algn="ctr"/>
            <a:endParaRPr/>
          </a:p>
        </p:txBody>
      </p:sp>
      <p:sp>
        <p:nvSpPr>
          <p:cNvPr id="25" name="TextBox 24"/>
          <p:cNvSpPr txBox="1"/>
          <p:nvPr/>
        </p:nvSpPr>
        <p:spPr>
          <a:xfrm>
            <a:off x="10318363" y="7377379"/>
            <a:ext cx="3745290" cy="1546250"/>
          </a:xfrm>
          <a:prstGeom prst="rect">
            <a:avLst/>
          </a:prstGeom>
          <a:noFill/>
        </p:spPr>
        <p:txBody>
          <a:bodyPr wrap="square" lIns="0" tIns="0" rIns="0" bIns="0" anchor="ctr">
            <a:spAutoFit/>
          </a:bodyPr>
          <a:lstStyle/>
          <a:p>
            <a:pPr algn="ctr"/>
            <a:r>
              <a:rPr sz="2000" b="1" i="0">
                <a:solidFill>
                  <a:srgbClr val="1A1A1A"/>
                </a:solidFill>
                <a:latin typeface="Arial"/>
              </a:rPr>
              <a:t>LLM drafts</a:t>
            </a:r>
          </a:p>
          <a:p>
            <a:pPr algn="ctr"/>
            <a:r>
              <a:rPr sz="2000" b="1" i="0">
                <a:solidFill>
                  <a:srgbClr val="1A1A1A"/>
                </a:solidFill>
                <a:latin typeface="Arial"/>
              </a:rPr>
              <a:t>candidates</a:t>
            </a:r>
          </a:p>
        </p:txBody>
      </p:sp>
      <p:sp>
        <p:nvSpPr>
          <p:cNvPr id="26" name="TextBox 25"/>
          <p:cNvSpPr txBox="1"/>
          <p:nvPr/>
        </p:nvSpPr>
        <p:spPr>
          <a:xfrm>
            <a:off x="10234010" y="9102669"/>
            <a:ext cx="3913997" cy="1139342"/>
          </a:xfrm>
          <a:prstGeom prst="rect">
            <a:avLst/>
          </a:prstGeom>
          <a:noFill/>
        </p:spPr>
        <p:txBody>
          <a:bodyPr wrap="square" lIns="0" tIns="0" rIns="0" bIns="0" anchor="t">
            <a:spAutoFit/>
          </a:bodyPr>
          <a:lstStyle/>
          <a:p>
            <a:pPr algn="ctr"/>
            <a:r>
              <a:rPr sz="1800" b="0" i="0">
                <a:solidFill>
                  <a:srgbClr val="595959"/>
                </a:solidFill>
                <a:latin typeface="Arial"/>
              </a:rPr>
              <a:t>Conditioned on the program's corpus &amp; standards</a:t>
            </a:r>
          </a:p>
        </p:txBody>
      </p:sp>
      <p:sp>
        <p:nvSpPr>
          <p:cNvPr id="27" name="TextBox 26"/>
          <p:cNvSpPr txBox="1"/>
          <p:nvPr/>
        </p:nvSpPr>
        <p:spPr>
          <a:xfrm>
            <a:off x="14013042" y="7751734"/>
            <a:ext cx="522991" cy="813816"/>
          </a:xfrm>
          <a:prstGeom prst="rect">
            <a:avLst/>
          </a:prstGeom>
          <a:noFill/>
        </p:spPr>
        <p:txBody>
          <a:bodyPr wrap="square" lIns="0" tIns="0" rIns="0" bIns="0" anchor="t">
            <a:spAutoFit/>
          </a:bodyPr>
          <a:lstStyle/>
          <a:p>
            <a:pPr algn="ctr"/>
            <a:r>
              <a:rPr sz="2800" b="0" i="0">
                <a:solidFill>
                  <a:srgbClr val="595959"/>
                </a:solidFill>
                <a:latin typeface="Arial"/>
              </a:rPr>
              <a:t>→</a:t>
            </a:r>
          </a:p>
        </p:txBody>
      </p:sp>
      <p:sp>
        <p:nvSpPr>
          <p:cNvPr id="28" name="Rounded Rectangle 27"/>
          <p:cNvSpPr/>
          <p:nvPr/>
        </p:nvSpPr>
        <p:spPr>
          <a:xfrm>
            <a:off x="14485421" y="7377379"/>
            <a:ext cx="3745290" cy="1546250"/>
          </a:xfrm>
          <a:prstGeom prst="roundRect">
            <a:avLst>
              <a:gd name="adj" fmla="val 12000"/>
            </a:avLst>
          </a:prstGeom>
          <a:solidFill>
            <a:srgbClr val="AD2B2A"/>
          </a:solidFill>
          <a:ln>
            <a:noFill/>
          </a:ln>
          <a:effectLst/>
        </p:spPr>
        <p:txBody>
          <a:bodyPr rtlCol="0" anchor="ctr"/>
          <a:lstStyle/>
          <a:p>
            <a:pPr algn="ctr"/>
            <a:endParaRPr/>
          </a:p>
        </p:txBody>
      </p:sp>
      <p:sp>
        <p:nvSpPr>
          <p:cNvPr id="29" name="TextBox 28"/>
          <p:cNvSpPr txBox="1"/>
          <p:nvPr/>
        </p:nvSpPr>
        <p:spPr>
          <a:xfrm>
            <a:off x="14485421" y="7377379"/>
            <a:ext cx="3745290" cy="1546250"/>
          </a:xfrm>
          <a:prstGeom prst="rect">
            <a:avLst/>
          </a:prstGeom>
          <a:noFill/>
        </p:spPr>
        <p:txBody>
          <a:bodyPr wrap="square" lIns="0" tIns="0" rIns="0" bIns="0" anchor="ctr">
            <a:spAutoFit/>
          </a:bodyPr>
          <a:lstStyle/>
          <a:p>
            <a:pPr algn="ctr"/>
            <a:r>
              <a:rPr sz="2000" b="1" i="0">
                <a:solidFill>
                  <a:srgbClr val="FFFFFF"/>
                </a:solidFill>
                <a:latin typeface="Arial"/>
              </a:rPr>
              <a:t>Deterministic gate</a:t>
            </a:r>
          </a:p>
          <a:p>
            <a:pPr algn="ctr"/>
            <a:r>
              <a:rPr sz="2000" b="1" i="0">
                <a:solidFill>
                  <a:srgbClr val="FFFFFF"/>
                </a:solidFill>
                <a:latin typeface="Arial"/>
              </a:rPr>
              <a:t>rejects bad drafts</a:t>
            </a:r>
          </a:p>
        </p:txBody>
      </p:sp>
      <p:sp>
        <p:nvSpPr>
          <p:cNvPr id="30" name="TextBox 29"/>
          <p:cNvSpPr txBox="1"/>
          <p:nvPr/>
        </p:nvSpPr>
        <p:spPr>
          <a:xfrm>
            <a:off x="14401068" y="9102669"/>
            <a:ext cx="3913997" cy="1139342"/>
          </a:xfrm>
          <a:prstGeom prst="rect">
            <a:avLst/>
          </a:prstGeom>
          <a:noFill/>
        </p:spPr>
        <p:txBody>
          <a:bodyPr wrap="square" lIns="0" tIns="0" rIns="0" bIns="0" anchor="t">
            <a:spAutoFit/>
          </a:bodyPr>
          <a:lstStyle/>
          <a:p>
            <a:pPr algn="ctr"/>
            <a:r>
              <a:rPr sz="1800" b="0" i="0">
                <a:solidFill>
                  <a:srgbClr val="595959"/>
                </a:solidFill>
                <a:latin typeface="Arial"/>
              </a:rPr>
              <a:t>Malformed, ambiguous, or conflicting — discarded</a:t>
            </a:r>
          </a:p>
        </p:txBody>
      </p:sp>
      <p:sp>
        <p:nvSpPr>
          <p:cNvPr id="31" name="TextBox 30"/>
          <p:cNvSpPr txBox="1"/>
          <p:nvPr/>
        </p:nvSpPr>
        <p:spPr>
          <a:xfrm>
            <a:off x="18180100" y="7751734"/>
            <a:ext cx="522991" cy="813816"/>
          </a:xfrm>
          <a:prstGeom prst="rect">
            <a:avLst/>
          </a:prstGeom>
          <a:noFill/>
        </p:spPr>
        <p:txBody>
          <a:bodyPr wrap="square" lIns="0" tIns="0" rIns="0" bIns="0" anchor="t">
            <a:spAutoFit/>
          </a:bodyPr>
          <a:lstStyle/>
          <a:p>
            <a:pPr algn="ctr"/>
            <a:r>
              <a:rPr sz="2800" b="0" i="0">
                <a:solidFill>
                  <a:srgbClr val="595959"/>
                </a:solidFill>
                <a:latin typeface="Arial"/>
              </a:rPr>
              <a:t>→</a:t>
            </a:r>
          </a:p>
        </p:txBody>
      </p:sp>
      <p:sp>
        <p:nvSpPr>
          <p:cNvPr id="32" name="Rounded Rectangle 31"/>
          <p:cNvSpPr/>
          <p:nvPr/>
        </p:nvSpPr>
        <p:spPr>
          <a:xfrm>
            <a:off x="18652479" y="7377379"/>
            <a:ext cx="3745290" cy="1546250"/>
          </a:xfrm>
          <a:prstGeom prst="roundRect">
            <a:avLst>
              <a:gd name="adj" fmla="val 12000"/>
            </a:avLst>
          </a:prstGeom>
          <a:solidFill>
            <a:srgbClr val="1A1A1A"/>
          </a:solidFill>
          <a:ln>
            <a:noFill/>
          </a:ln>
          <a:effectLst/>
        </p:spPr>
        <p:txBody>
          <a:bodyPr rtlCol="0" anchor="ctr"/>
          <a:lstStyle/>
          <a:p>
            <a:pPr algn="ctr"/>
            <a:endParaRPr/>
          </a:p>
        </p:txBody>
      </p:sp>
      <p:sp>
        <p:nvSpPr>
          <p:cNvPr id="33" name="TextBox 32"/>
          <p:cNvSpPr txBox="1"/>
          <p:nvPr/>
        </p:nvSpPr>
        <p:spPr>
          <a:xfrm>
            <a:off x="18652479" y="7377379"/>
            <a:ext cx="3745290" cy="1546250"/>
          </a:xfrm>
          <a:prstGeom prst="rect">
            <a:avLst/>
          </a:prstGeom>
          <a:noFill/>
        </p:spPr>
        <p:txBody>
          <a:bodyPr wrap="square" lIns="0" tIns="0" rIns="0" bIns="0" anchor="ctr">
            <a:spAutoFit/>
          </a:bodyPr>
          <a:lstStyle/>
          <a:p>
            <a:pPr algn="ctr"/>
            <a:r>
              <a:rPr sz="2000" b="1" i="0">
                <a:solidFill>
                  <a:srgbClr val="FFFFFF"/>
                </a:solidFill>
                <a:latin typeface="Arial"/>
              </a:rPr>
              <a:t>Human review</a:t>
            </a:r>
          </a:p>
          <a:p>
            <a:pPr algn="ctr"/>
            <a:r>
              <a:rPr sz="2000" b="1" i="0">
                <a:solidFill>
                  <a:srgbClr val="FFFFFF"/>
                </a:solidFill>
                <a:latin typeface="Arial"/>
              </a:rPr>
              <a:t>&amp; promotion</a:t>
            </a:r>
          </a:p>
        </p:txBody>
      </p:sp>
      <p:sp>
        <p:nvSpPr>
          <p:cNvPr id="34" name="TextBox 33"/>
          <p:cNvSpPr txBox="1"/>
          <p:nvPr/>
        </p:nvSpPr>
        <p:spPr>
          <a:xfrm>
            <a:off x="18568126" y="9102669"/>
            <a:ext cx="3913997" cy="1139342"/>
          </a:xfrm>
          <a:prstGeom prst="rect">
            <a:avLst/>
          </a:prstGeom>
          <a:noFill/>
        </p:spPr>
        <p:txBody>
          <a:bodyPr wrap="square" lIns="0" tIns="0" rIns="0" bIns="0" anchor="t">
            <a:spAutoFit/>
          </a:bodyPr>
          <a:lstStyle/>
          <a:p>
            <a:pPr algn="ctr"/>
            <a:r>
              <a:rPr sz="1800" b="0" i="0">
                <a:solidFill>
                  <a:srgbClr val="595959"/>
                </a:solidFill>
                <a:latin typeface="Arial"/>
              </a:rPr>
              <a:t>Peer review gates entry into the baseline</a:t>
            </a:r>
          </a:p>
        </p:txBody>
      </p:sp>
      <p:sp>
        <p:nvSpPr>
          <p:cNvPr id="35" name="TextBox 34"/>
          <p:cNvSpPr txBox="1"/>
          <p:nvPr/>
        </p:nvSpPr>
        <p:spPr>
          <a:xfrm>
            <a:off x="1984248" y="10502432"/>
            <a:ext cx="20413522" cy="1302105"/>
          </a:xfrm>
          <a:prstGeom prst="rect">
            <a:avLst/>
          </a:prstGeom>
          <a:noFill/>
        </p:spPr>
        <p:txBody>
          <a:bodyPr wrap="square" lIns="0" tIns="0" rIns="0" bIns="0" anchor="t">
            <a:spAutoFit/>
          </a:bodyPr>
          <a:lstStyle/>
          <a:p>
            <a:pPr algn="l"/>
            <a:r>
              <a:rPr sz="2200" b="1" i="0">
                <a:solidFill>
                  <a:srgbClr val="AD2B2A"/>
                </a:solidFill>
                <a:latin typeface="Arial"/>
              </a:rPr>
              <a:t>The LLM only drafts.  </a:t>
            </a:r>
            <a:r>
              <a:rPr sz="2200" b="0" i="0">
                <a:solidFill>
                  <a:srgbClr val="1A1A1A"/>
                </a:solidFill>
                <a:latin typeface="Arial"/>
              </a:rPr>
              <a:t>A deterministic rule engine rejects failures before a human ever sees them; peer review promotes the survivors — each carrying full provenance: source passage, model version, every check passed or failed. Nothing enters a safety baseline unreviewed.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Traceability that maintains itself</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CAPABILITY 2</a:t>
            </a:r>
          </a:p>
        </p:txBody>
      </p:sp>
      <p:sp>
        <p:nvSpPr>
          <p:cNvPr id="5" name="Rounded Rectangle 4"/>
          <p:cNvSpPr/>
          <p:nvPr/>
        </p:nvSpPr>
        <p:spPr>
          <a:xfrm>
            <a:off x="17830800" y="2011680"/>
            <a:ext cx="5486400" cy="713232"/>
          </a:xfrm>
          <a:prstGeom prst="roundRect">
            <a:avLst>
              <a:gd name="adj" fmla="val 50000"/>
            </a:avLst>
          </a:prstGeom>
          <a:solidFill>
            <a:srgbClr val="1A1A1A"/>
          </a:solidFill>
          <a:ln>
            <a:noFill/>
          </a:ln>
          <a:effectLst/>
        </p:spPr>
        <p:txBody>
          <a:bodyPr rtlCol="0" anchor="ctr"/>
          <a:lstStyle/>
          <a:p>
            <a:pPr algn="ctr"/>
            <a:endParaRPr/>
          </a:p>
        </p:txBody>
      </p:sp>
      <p:sp>
        <p:nvSpPr>
          <p:cNvPr id="6" name="TextBox 5"/>
          <p:cNvSpPr txBox="1"/>
          <p:nvPr/>
        </p:nvSpPr>
        <p:spPr>
          <a:xfrm>
            <a:off x="17830800" y="2011680"/>
            <a:ext cx="5486400" cy="713232"/>
          </a:xfrm>
          <a:prstGeom prst="rect">
            <a:avLst/>
          </a:prstGeom>
          <a:noFill/>
        </p:spPr>
        <p:txBody>
          <a:bodyPr wrap="square" lIns="0" tIns="0" rIns="0" bIns="0" anchor="ctr">
            <a:spAutoFit/>
          </a:bodyPr>
          <a:lstStyle/>
          <a:p>
            <a:pPr algn="ctr"/>
            <a:r>
              <a:rPr sz="1500" b="1" i="0">
                <a:solidFill>
                  <a:srgbClr val="FBAE40"/>
                </a:solidFill>
                <a:latin typeface="Arial"/>
              </a:rPr>
              <a:t>LOAD LIFTED   </a:t>
            </a:r>
            <a:r>
              <a:rPr sz="1500" b="0" i="0">
                <a:solidFill>
                  <a:srgbClr val="CFCFCF"/>
                </a:solidFill>
                <a:latin typeface="Arial"/>
              </a:rPr>
              <a:t>manual link bookkeeping</a:t>
            </a:r>
          </a:p>
        </p:txBody>
      </p:sp>
      <p:sp>
        <p:nvSpPr>
          <p:cNvPr id="7" name="Oval 6"/>
          <p:cNvSpPr/>
          <p:nvPr/>
        </p:nvSpPr>
        <p:spPr>
          <a:xfrm>
            <a:off x="1984248" y="2901391"/>
            <a:ext cx="1020470" cy="1020470"/>
          </a:xfrm>
          <a:prstGeom prst="ellipse">
            <a:avLst/>
          </a:prstGeom>
          <a:solidFill>
            <a:srgbClr val="53585F"/>
          </a:solidFill>
          <a:ln>
            <a:noFill/>
          </a:ln>
          <a:effectLst/>
        </p:spPr>
        <p:txBody>
          <a:bodyPr rtlCol="0" anchor="ctr"/>
          <a:lstStyle/>
          <a:p>
            <a:pPr algn="ctr"/>
            <a:endParaRPr/>
          </a:p>
        </p:txBody>
      </p:sp>
      <p:pic>
        <p:nvPicPr>
          <p:cNvPr id="8" name="Picture 7" descr="FaDiagramProject.png"/>
          <p:cNvPicPr>
            <a:picLocks noChangeAspect="1"/>
          </p:cNvPicPr>
          <p:nvPr/>
        </p:nvPicPr>
        <p:blipFill>
          <a:blip r:embed="rId2"/>
          <a:stretch>
            <a:fillRect/>
          </a:stretch>
        </p:blipFill>
        <p:spPr>
          <a:xfrm>
            <a:off x="2249570" y="3166713"/>
            <a:ext cx="489826" cy="489826"/>
          </a:xfrm>
          <a:prstGeom prst="rect">
            <a:avLst/>
          </a:prstGeom>
        </p:spPr>
      </p:pic>
      <p:sp>
        <p:nvSpPr>
          <p:cNvPr id="9" name="TextBox 8"/>
          <p:cNvSpPr txBox="1"/>
          <p:nvPr/>
        </p:nvSpPr>
        <p:spPr>
          <a:xfrm>
            <a:off x="3502609" y="2868838"/>
            <a:ext cx="10797235" cy="618500"/>
          </a:xfrm>
          <a:prstGeom prst="rect">
            <a:avLst/>
          </a:prstGeom>
          <a:noFill/>
        </p:spPr>
        <p:txBody>
          <a:bodyPr wrap="square" lIns="0" tIns="0" rIns="0" bIns="0" anchor="t">
            <a:spAutoFit/>
          </a:bodyPr>
          <a:lstStyle/>
          <a:p>
            <a:pPr algn="l"/>
            <a:r>
              <a:rPr sz="2600" b="1" i="0">
                <a:solidFill>
                  <a:srgbClr val="1A1A1A"/>
                </a:solidFill>
                <a:latin typeface="Arial"/>
              </a:rPr>
              <a:t>A knowledge graph of the whole program</a:t>
            </a:r>
          </a:p>
        </p:txBody>
      </p:sp>
      <p:sp>
        <p:nvSpPr>
          <p:cNvPr id="10" name="TextBox 9"/>
          <p:cNvSpPr txBox="1"/>
          <p:nvPr/>
        </p:nvSpPr>
        <p:spPr>
          <a:xfrm>
            <a:off x="3502609" y="3519891"/>
            <a:ext cx="10797235" cy="1709013"/>
          </a:xfrm>
          <a:prstGeom prst="rect">
            <a:avLst/>
          </a:prstGeom>
          <a:noFill/>
        </p:spPr>
        <p:txBody>
          <a:bodyPr wrap="square" lIns="0" tIns="0" rIns="0" bIns="0" anchor="t">
            <a:spAutoFit/>
          </a:bodyPr>
          <a:lstStyle/>
          <a:p>
            <a:pPr algn="l"/>
            <a:r>
              <a:rPr sz="2100" b="0" i="0">
                <a:solidFill>
                  <a:srgbClr val="595959"/>
                </a:solidFill>
                <a:latin typeface="Arial"/>
              </a:rPr>
              <a:t>Every artifact and its semantic relationships. When anything changes, embedding-based similarity proposes candidate trace links — prospectively, as artifacts evolve, not recovered after the fact.</a:t>
            </a:r>
          </a:p>
        </p:txBody>
      </p:sp>
      <p:sp>
        <p:nvSpPr>
          <p:cNvPr id="11" name="Oval 10"/>
          <p:cNvSpPr/>
          <p:nvPr/>
        </p:nvSpPr>
        <p:spPr>
          <a:xfrm>
            <a:off x="1984248" y="5261457"/>
            <a:ext cx="1020470" cy="1020470"/>
          </a:xfrm>
          <a:prstGeom prst="ellipse">
            <a:avLst/>
          </a:prstGeom>
          <a:solidFill>
            <a:srgbClr val="53585F"/>
          </a:solidFill>
          <a:ln>
            <a:noFill/>
          </a:ln>
          <a:effectLst/>
        </p:spPr>
        <p:txBody>
          <a:bodyPr rtlCol="0" anchor="ctr"/>
          <a:lstStyle/>
          <a:p>
            <a:pPr algn="ctr"/>
            <a:endParaRPr/>
          </a:p>
        </p:txBody>
      </p:sp>
      <p:pic>
        <p:nvPicPr>
          <p:cNvPr id="12" name="Picture 11" descr="FaLayerGroup.png"/>
          <p:cNvPicPr>
            <a:picLocks noChangeAspect="1"/>
          </p:cNvPicPr>
          <p:nvPr/>
        </p:nvPicPr>
        <p:blipFill>
          <a:blip r:embed="rId3"/>
          <a:stretch>
            <a:fillRect/>
          </a:stretch>
        </p:blipFill>
        <p:spPr>
          <a:xfrm>
            <a:off x="2249570" y="5526779"/>
            <a:ext cx="489826" cy="489826"/>
          </a:xfrm>
          <a:prstGeom prst="rect">
            <a:avLst/>
          </a:prstGeom>
        </p:spPr>
      </p:pic>
      <p:sp>
        <p:nvSpPr>
          <p:cNvPr id="13" name="TextBox 12"/>
          <p:cNvSpPr txBox="1"/>
          <p:nvPr/>
        </p:nvSpPr>
        <p:spPr>
          <a:xfrm>
            <a:off x="3502609" y="5228904"/>
            <a:ext cx="10797235" cy="618500"/>
          </a:xfrm>
          <a:prstGeom prst="rect">
            <a:avLst/>
          </a:prstGeom>
          <a:noFill/>
        </p:spPr>
        <p:txBody>
          <a:bodyPr wrap="square" lIns="0" tIns="0" rIns="0" bIns="0" anchor="t">
            <a:spAutoFit/>
          </a:bodyPr>
          <a:lstStyle/>
          <a:p>
            <a:pPr algn="l"/>
            <a:r>
              <a:rPr sz="2600" b="1" i="0">
                <a:solidFill>
                  <a:srgbClr val="1A1A1A"/>
                </a:solidFill>
                <a:latin typeface="Arial"/>
              </a:rPr>
              <a:t>Ontology-constrained, not free-associating</a:t>
            </a:r>
          </a:p>
        </p:txBody>
      </p:sp>
      <p:sp>
        <p:nvSpPr>
          <p:cNvPr id="14" name="TextBox 13"/>
          <p:cNvSpPr txBox="1"/>
          <p:nvPr/>
        </p:nvSpPr>
        <p:spPr>
          <a:xfrm>
            <a:off x="3502609" y="5879957"/>
            <a:ext cx="10797235" cy="1709013"/>
          </a:xfrm>
          <a:prstGeom prst="rect">
            <a:avLst/>
          </a:prstGeom>
          <a:noFill/>
        </p:spPr>
        <p:txBody>
          <a:bodyPr wrap="square" lIns="0" tIns="0" rIns="0" bIns="0" anchor="t">
            <a:spAutoFit/>
          </a:bodyPr>
          <a:lstStyle/>
          <a:p>
            <a:pPr algn="l"/>
            <a:r>
              <a:rPr sz="2100" b="0" i="0">
                <a:solidFill>
                  <a:srgbClr val="595959"/>
                </a:solidFill>
                <a:latin typeface="Arial"/>
              </a:rPr>
              <a:t>Link types are restricted to those the standards define: 882E hazard↔requirement↔mitigation; RAAML STPA↔GSN; UL 4600 evidence linkages. The graph can only assert relationships the standards recognize.</a:t>
            </a:r>
          </a:p>
        </p:txBody>
      </p:sp>
      <p:sp>
        <p:nvSpPr>
          <p:cNvPr id="15" name="Oval 14"/>
          <p:cNvSpPr/>
          <p:nvPr/>
        </p:nvSpPr>
        <p:spPr>
          <a:xfrm>
            <a:off x="1984248" y="7621524"/>
            <a:ext cx="1020470" cy="1020470"/>
          </a:xfrm>
          <a:prstGeom prst="ellipse">
            <a:avLst/>
          </a:prstGeom>
          <a:solidFill>
            <a:srgbClr val="53585F"/>
          </a:solidFill>
          <a:ln>
            <a:noFill/>
          </a:ln>
          <a:effectLst/>
        </p:spPr>
        <p:txBody>
          <a:bodyPr rtlCol="0" anchor="ctr"/>
          <a:lstStyle/>
          <a:p>
            <a:pPr algn="ctr"/>
            <a:endParaRPr/>
          </a:p>
        </p:txBody>
      </p:sp>
      <p:pic>
        <p:nvPicPr>
          <p:cNvPr id="16" name="Picture 15" descr="FaUserCheck.png"/>
          <p:cNvPicPr>
            <a:picLocks noChangeAspect="1"/>
          </p:cNvPicPr>
          <p:nvPr/>
        </p:nvPicPr>
        <p:blipFill>
          <a:blip r:embed="rId4"/>
          <a:stretch>
            <a:fillRect/>
          </a:stretch>
        </p:blipFill>
        <p:spPr>
          <a:xfrm>
            <a:off x="2249570" y="7886846"/>
            <a:ext cx="489826" cy="489826"/>
          </a:xfrm>
          <a:prstGeom prst="rect">
            <a:avLst/>
          </a:prstGeom>
        </p:spPr>
      </p:pic>
      <p:sp>
        <p:nvSpPr>
          <p:cNvPr id="17" name="TextBox 16"/>
          <p:cNvSpPr txBox="1"/>
          <p:nvPr/>
        </p:nvSpPr>
        <p:spPr>
          <a:xfrm>
            <a:off x="3502609" y="7588971"/>
            <a:ext cx="10797235" cy="618500"/>
          </a:xfrm>
          <a:prstGeom prst="rect">
            <a:avLst/>
          </a:prstGeom>
          <a:noFill/>
        </p:spPr>
        <p:txBody>
          <a:bodyPr wrap="square" lIns="0" tIns="0" rIns="0" bIns="0" anchor="t">
            <a:spAutoFit/>
          </a:bodyPr>
          <a:lstStyle/>
          <a:p>
            <a:pPr algn="l"/>
            <a:r>
              <a:rPr sz="2600" b="1" i="0">
                <a:solidFill>
                  <a:srgbClr val="1A1A1A"/>
                </a:solidFill>
                <a:latin typeface="Arial"/>
              </a:rPr>
              <a:t>Confidence-scored, human-adjudicated</a:t>
            </a:r>
          </a:p>
        </p:txBody>
      </p:sp>
      <p:sp>
        <p:nvSpPr>
          <p:cNvPr id="18" name="TextBox 17"/>
          <p:cNvSpPr txBox="1"/>
          <p:nvPr/>
        </p:nvSpPr>
        <p:spPr>
          <a:xfrm>
            <a:off x="3502609" y="8240024"/>
            <a:ext cx="10797235" cy="1709013"/>
          </a:xfrm>
          <a:prstGeom prst="rect">
            <a:avLst/>
          </a:prstGeom>
          <a:noFill/>
        </p:spPr>
        <p:txBody>
          <a:bodyPr wrap="square" lIns="0" tIns="0" rIns="0" bIns="0" anchor="t">
            <a:spAutoFit/>
          </a:bodyPr>
          <a:lstStyle/>
          <a:p>
            <a:pPr algn="l"/>
            <a:r>
              <a:rPr sz="2100" b="0" i="0">
                <a:solidFill>
                  <a:srgbClr val="595959"/>
                </a:solidFill>
                <a:latin typeface="Arial"/>
              </a:rPr>
              <a:t>Every suggested link carries a confidence score; links below threshold are flagged for human decision, never auto-accepted.</a:t>
            </a:r>
          </a:p>
        </p:txBody>
      </p:sp>
      <p:sp>
        <p:nvSpPr>
          <p:cNvPr id="19" name="Rounded Rectangle 18"/>
          <p:cNvSpPr/>
          <p:nvPr/>
        </p:nvSpPr>
        <p:spPr>
          <a:xfrm>
            <a:off x="15059025" y="2901391"/>
            <a:ext cx="7338745" cy="7080199"/>
          </a:xfrm>
          <a:prstGeom prst="roundRect">
            <a:avLst>
              <a:gd name="adj" fmla="val 12000"/>
            </a:avLst>
          </a:prstGeom>
          <a:solidFill>
            <a:srgbClr val="1A1A1A"/>
          </a:solidFill>
          <a:ln>
            <a:noFill/>
          </a:ln>
          <a:effectLst/>
        </p:spPr>
        <p:txBody>
          <a:bodyPr rtlCol="0" anchor="ctr"/>
          <a:lstStyle/>
          <a:p>
            <a:pPr algn="ctr"/>
            <a:endParaRPr/>
          </a:p>
        </p:txBody>
      </p:sp>
      <p:sp>
        <p:nvSpPr>
          <p:cNvPr id="20" name="Oval 19"/>
          <p:cNvSpPr/>
          <p:nvPr/>
        </p:nvSpPr>
        <p:spPr>
          <a:xfrm>
            <a:off x="15649498" y="3471062"/>
            <a:ext cx="1086307" cy="1086307"/>
          </a:xfrm>
          <a:prstGeom prst="ellipse">
            <a:avLst/>
          </a:prstGeom>
          <a:solidFill>
            <a:srgbClr val="AD2B2A"/>
          </a:solidFill>
          <a:ln>
            <a:noFill/>
          </a:ln>
          <a:effectLst/>
        </p:spPr>
        <p:txBody>
          <a:bodyPr rtlCol="0" anchor="ctr"/>
          <a:lstStyle/>
          <a:p>
            <a:pPr algn="ctr"/>
            <a:endParaRPr/>
          </a:p>
        </p:txBody>
      </p:sp>
      <p:pic>
        <p:nvPicPr>
          <p:cNvPr id="21" name="Picture 20" descr="FaLink.png"/>
          <p:cNvPicPr>
            <a:picLocks noChangeAspect="1"/>
          </p:cNvPicPr>
          <p:nvPr/>
        </p:nvPicPr>
        <p:blipFill>
          <a:blip r:embed="rId5"/>
          <a:stretch>
            <a:fillRect/>
          </a:stretch>
        </p:blipFill>
        <p:spPr>
          <a:xfrm>
            <a:off x="15931937" y="3753501"/>
            <a:ext cx="521429" cy="521429"/>
          </a:xfrm>
          <a:prstGeom prst="rect">
            <a:avLst/>
          </a:prstGeom>
        </p:spPr>
      </p:pic>
      <p:sp>
        <p:nvSpPr>
          <p:cNvPr id="22" name="TextBox 21"/>
          <p:cNvSpPr txBox="1"/>
          <p:nvPr/>
        </p:nvSpPr>
        <p:spPr>
          <a:xfrm>
            <a:off x="17083506" y="3666378"/>
            <a:ext cx="5061204" cy="651052"/>
          </a:xfrm>
          <a:prstGeom prst="rect">
            <a:avLst/>
          </a:prstGeom>
          <a:noFill/>
        </p:spPr>
        <p:txBody>
          <a:bodyPr wrap="square" lIns="0" tIns="0" rIns="0" bIns="0" anchor="t">
            <a:spAutoFit/>
          </a:bodyPr>
          <a:lstStyle/>
          <a:p>
            <a:pPr algn="l"/>
            <a:r>
              <a:rPr sz="2600" b="1" i="0">
                <a:solidFill>
                  <a:srgbClr val="FBAE40"/>
                </a:solidFill>
                <a:latin typeface="Arial"/>
              </a:rPr>
              <a:t>Why it matters</a:t>
            </a:r>
          </a:p>
        </p:txBody>
      </p:sp>
      <p:sp>
        <p:nvSpPr>
          <p:cNvPr id="23" name="TextBox 22"/>
          <p:cNvSpPr txBox="1"/>
          <p:nvPr/>
        </p:nvSpPr>
        <p:spPr>
          <a:xfrm>
            <a:off x="15649498" y="4854549"/>
            <a:ext cx="6157798" cy="3092500"/>
          </a:xfrm>
          <a:prstGeom prst="rect">
            <a:avLst/>
          </a:prstGeom>
          <a:noFill/>
        </p:spPr>
        <p:txBody>
          <a:bodyPr wrap="square" lIns="0" tIns="0" rIns="0" bIns="0" anchor="t">
            <a:spAutoFit/>
          </a:bodyPr>
          <a:lstStyle/>
          <a:p>
            <a:pPr algn="l"/>
            <a:r>
              <a:rPr sz="2300" b="0" i="0">
                <a:solidFill>
                  <a:srgbClr val="CFCFCF"/>
                </a:solidFill>
                <a:latin typeface="Arial"/>
              </a:rPr>
              <a:t>Traceability is not administrative bookkeeping. It is the mechanism by which an assessor verifies that every hazard is addressed, every safety requirement is verified, and every piece of evidence connects to a claim.</a:t>
            </a:r>
          </a:p>
        </p:txBody>
      </p:sp>
      <p:sp>
        <p:nvSpPr>
          <p:cNvPr id="24" name="TextBox 23"/>
          <p:cNvSpPr txBox="1"/>
          <p:nvPr/>
        </p:nvSpPr>
        <p:spPr>
          <a:xfrm>
            <a:off x="15649498" y="8028432"/>
            <a:ext cx="6157798" cy="1709013"/>
          </a:xfrm>
          <a:prstGeom prst="rect">
            <a:avLst/>
          </a:prstGeom>
          <a:noFill/>
        </p:spPr>
        <p:txBody>
          <a:bodyPr wrap="square" lIns="0" tIns="0" rIns="0" bIns="0" anchor="t">
            <a:spAutoFit/>
          </a:bodyPr>
          <a:lstStyle/>
          <a:p>
            <a:pPr algn="l"/>
            <a:r>
              <a:rPr sz="2300" b="1" i="1">
                <a:solidFill>
                  <a:srgbClr val="FFFFFF"/>
                </a:solidFill>
                <a:latin typeface="Arial"/>
              </a:rPr>
              <a:t>Automation doesn't remove judgment — it points judgment at a comprehensive link set instead of a hand-built one.</a:t>
            </a:r>
          </a:p>
        </p:txBody>
      </p:sp>
      <p:sp>
        <p:nvSpPr>
          <p:cNvPr id="25" name="TextBox 24"/>
          <p:cNvSpPr txBox="1"/>
          <p:nvPr/>
        </p:nvSpPr>
        <p:spPr>
          <a:xfrm>
            <a:off x="1984248" y="10388498"/>
            <a:ext cx="20413522" cy="976579"/>
          </a:xfrm>
          <a:prstGeom prst="rect">
            <a:avLst/>
          </a:prstGeom>
          <a:noFill/>
        </p:spPr>
        <p:txBody>
          <a:bodyPr wrap="square" lIns="0" tIns="0" rIns="0" bIns="0" anchor="t">
            <a:spAutoFit/>
          </a:bodyPr>
          <a:lstStyle/>
          <a:p>
            <a:pPr algn="l"/>
            <a:r>
              <a:rPr sz="2400" b="1" i="1">
                <a:solidFill>
                  <a:srgbClr val="AD2B2A"/>
                </a:solidFill>
                <a:latin typeface="Arial"/>
              </a:rPr>
              <a:t>The double tap: the DST doesn't just automate traceability — it removes the burden of carrying the link map in your head. The spreadsheet matrix, the single largest cognitive tax in safety-driven MBSE, goes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A living safety case — that refuses to overstate itself</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CAPABILITY 3</a:t>
            </a:r>
          </a:p>
        </p:txBody>
      </p:sp>
      <p:sp>
        <p:nvSpPr>
          <p:cNvPr id="5" name="Rounded Rectangle 4"/>
          <p:cNvSpPr/>
          <p:nvPr/>
        </p:nvSpPr>
        <p:spPr>
          <a:xfrm>
            <a:off x="17830800" y="2011680"/>
            <a:ext cx="5486400" cy="713232"/>
          </a:xfrm>
          <a:prstGeom prst="roundRect">
            <a:avLst>
              <a:gd name="adj" fmla="val 50000"/>
            </a:avLst>
          </a:prstGeom>
          <a:solidFill>
            <a:srgbClr val="1A1A1A"/>
          </a:solidFill>
          <a:ln>
            <a:noFill/>
          </a:ln>
          <a:effectLst/>
        </p:spPr>
        <p:txBody>
          <a:bodyPr rtlCol="0" anchor="ctr"/>
          <a:lstStyle/>
          <a:p>
            <a:pPr algn="ctr"/>
            <a:endParaRPr/>
          </a:p>
        </p:txBody>
      </p:sp>
      <p:sp>
        <p:nvSpPr>
          <p:cNvPr id="6" name="TextBox 5"/>
          <p:cNvSpPr txBox="1"/>
          <p:nvPr/>
        </p:nvSpPr>
        <p:spPr>
          <a:xfrm>
            <a:off x="17830800" y="2011680"/>
            <a:ext cx="5486400" cy="713232"/>
          </a:xfrm>
          <a:prstGeom prst="rect">
            <a:avLst/>
          </a:prstGeom>
          <a:noFill/>
        </p:spPr>
        <p:txBody>
          <a:bodyPr wrap="square" lIns="0" tIns="0" rIns="0" bIns="0" anchor="ctr">
            <a:spAutoFit/>
          </a:bodyPr>
          <a:lstStyle/>
          <a:p>
            <a:pPr algn="ctr"/>
            <a:r>
              <a:rPr sz="1500" b="1" i="0">
                <a:solidFill>
                  <a:srgbClr val="FBAE40"/>
                </a:solidFill>
                <a:latin typeface="Arial"/>
              </a:rPr>
              <a:t>LOAD LIFTED   </a:t>
            </a:r>
            <a:r>
              <a:rPr sz="1500" b="0" i="0">
                <a:solidFill>
                  <a:srgbClr val="CFCFCF"/>
                </a:solidFill>
                <a:latin typeface="Arial"/>
              </a:rPr>
              <a:t>review-time archaeology</a:t>
            </a:r>
          </a:p>
        </p:txBody>
      </p:sp>
      <p:sp>
        <p:nvSpPr>
          <p:cNvPr id="7" name="Rounded Rectangle 6"/>
          <p:cNvSpPr/>
          <p:nvPr/>
        </p:nvSpPr>
        <p:spPr>
          <a:xfrm>
            <a:off x="1984248" y="2901391"/>
            <a:ext cx="9869347" cy="3173882"/>
          </a:xfrm>
          <a:prstGeom prst="roundRect">
            <a:avLst>
              <a:gd name="adj" fmla="val 12000"/>
            </a:avLst>
          </a:prstGeom>
          <a:solidFill>
            <a:srgbClr val="EDEDED"/>
          </a:solidFill>
          <a:ln>
            <a:noFill/>
          </a:ln>
          <a:effectLst/>
        </p:spPr>
        <p:txBody>
          <a:bodyPr rtlCol="0" anchor="ctr"/>
          <a:lstStyle/>
          <a:p>
            <a:pPr algn="ctr"/>
            <a:endParaRPr/>
          </a:p>
        </p:txBody>
      </p:sp>
      <p:sp>
        <p:nvSpPr>
          <p:cNvPr id="8" name="Oval 7"/>
          <p:cNvSpPr/>
          <p:nvPr/>
        </p:nvSpPr>
        <p:spPr>
          <a:xfrm>
            <a:off x="2490368" y="3389680"/>
            <a:ext cx="1020470" cy="1020470"/>
          </a:xfrm>
          <a:prstGeom prst="ellipse">
            <a:avLst/>
          </a:prstGeom>
          <a:solidFill>
            <a:srgbClr val="53585F"/>
          </a:solidFill>
          <a:ln>
            <a:noFill/>
          </a:ln>
          <a:effectLst/>
        </p:spPr>
        <p:txBody>
          <a:bodyPr rtlCol="0" anchor="ctr"/>
          <a:lstStyle/>
          <a:p>
            <a:pPr algn="ctr"/>
            <a:endParaRPr/>
          </a:p>
        </p:txBody>
      </p:sp>
      <p:pic>
        <p:nvPicPr>
          <p:cNvPr id="9" name="Picture 8" descr="FaListCheck.png"/>
          <p:cNvPicPr>
            <a:picLocks noChangeAspect="1"/>
          </p:cNvPicPr>
          <p:nvPr/>
        </p:nvPicPr>
        <p:blipFill>
          <a:blip r:embed="rId2"/>
          <a:stretch>
            <a:fillRect/>
          </a:stretch>
        </p:blipFill>
        <p:spPr>
          <a:xfrm>
            <a:off x="2755690" y="3655002"/>
            <a:ext cx="489826" cy="489826"/>
          </a:xfrm>
          <a:prstGeom prst="rect">
            <a:avLst/>
          </a:prstGeom>
        </p:spPr>
      </p:pic>
      <p:sp>
        <p:nvSpPr>
          <p:cNvPr id="10" name="TextBox 9"/>
          <p:cNvSpPr txBox="1"/>
          <p:nvPr/>
        </p:nvSpPr>
        <p:spPr>
          <a:xfrm>
            <a:off x="3840022" y="3259470"/>
            <a:ext cx="7676159" cy="651052"/>
          </a:xfrm>
          <a:prstGeom prst="rect">
            <a:avLst/>
          </a:prstGeom>
          <a:noFill/>
        </p:spPr>
        <p:txBody>
          <a:bodyPr wrap="square" lIns="0" tIns="0" rIns="0" bIns="0" anchor="t">
            <a:spAutoFit/>
          </a:bodyPr>
          <a:lstStyle/>
          <a:p>
            <a:pPr algn="l"/>
            <a:r>
              <a:rPr sz="2600" b="1" i="0">
                <a:solidFill>
                  <a:srgbClr val="1A1A1A"/>
                </a:solidFill>
                <a:latin typeface="Arial"/>
              </a:rPr>
              <a:t>Structural completeness</a:t>
            </a:r>
          </a:p>
        </p:txBody>
      </p:sp>
      <p:sp>
        <p:nvSpPr>
          <p:cNvPr id="11" name="TextBox 10"/>
          <p:cNvSpPr txBox="1"/>
          <p:nvPr/>
        </p:nvSpPr>
        <p:spPr>
          <a:xfrm>
            <a:off x="3840022" y="3910523"/>
            <a:ext cx="7676159" cy="2034540"/>
          </a:xfrm>
          <a:prstGeom prst="rect">
            <a:avLst/>
          </a:prstGeom>
          <a:noFill/>
        </p:spPr>
        <p:txBody>
          <a:bodyPr wrap="square" lIns="0" tIns="0" rIns="0" bIns="0" anchor="t">
            <a:spAutoFit/>
          </a:bodyPr>
          <a:lstStyle/>
          <a:p>
            <a:pPr algn="l"/>
            <a:r>
              <a:rPr sz="2000" b="0" i="0">
                <a:solidFill>
                  <a:srgbClr val="595959"/>
                </a:solidFill>
                <a:latin typeface="Arial"/>
              </a:rPr>
              <a:t>Goals without arguments, arguments without evidence, evidence without artifacts, STPA hazards without requirements — gaps surface continuously, not at review prep.</a:t>
            </a:r>
          </a:p>
        </p:txBody>
      </p:sp>
      <p:sp>
        <p:nvSpPr>
          <p:cNvPr id="12" name="Rounded Rectangle 11"/>
          <p:cNvSpPr/>
          <p:nvPr/>
        </p:nvSpPr>
        <p:spPr>
          <a:xfrm>
            <a:off x="12528423" y="2901391"/>
            <a:ext cx="9869347" cy="3173882"/>
          </a:xfrm>
          <a:prstGeom prst="roundRect">
            <a:avLst>
              <a:gd name="adj" fmla="val 12000"/>
            </a:avLst>
          </a:prstGeom>
          <a:solidFill>
            <a:srgbClr val="EDEDED"/>
          </a:solidFill>
          <a:ln>
            <a:noFill/>
          </a:ln>
          <a:effectLst/>
        </p:spPr>
        <p:txBody>
          <a:bodyPr rtlCol="0" anchor="ctr"/>
          <a:lstStyle/>
          <a:p>
            <a:pPr algn="ctr"/>
            <a:endParaRPr/>
          </a:p>
        </p:txBody>
      </p:sp>
      <p:sp>
        <p:nvSpPr>
          <p:cNvPr id="13" name="Oval 12"/>
          <p:cNvSpPr/>
          <p:nvPr/>
        </p:nvSpPr>
        <p:spPr>
          <a:xfrm>
            <a:off x="13034543" y="3389680"/>
            <a:ext cx="1020470" cy="1020470"/>
          </a:xfrm>
          <a:prstGeom prst="ellipse">
            <a:avLst/>
          </a:prstGeom>
          <a:solidFill>
            <a:srgbClr val="53585F"/>
          </a:solidFill>
          <a:ln>
            <a:noFill/>
          </a:ln>
          <a:effectLst/>
        </p:spPr>
        <p:txBody>
          <a:bodyPr rtlCol="0" anchor="ctr"/>
          <a:lstStyle/>
          <a:p>
            <a:pPr algn="ctr"/>
            <a:endParaRPr/>
          </a:p>
        </p:txBody>
      </p:sp>
      <p:pic>
        <p:nvPicPr>
          <p:cNvPr id="14" name="Picture 13" descr="FaMagnifyingGlassChart.png"/>
          <p:cNvPicPr>
            <a:picLocks noChangeAspect="1"/>
          </p:cNvPicPr>
          <p:nvPr/>
        </p:nvPicPr>
        <p:blipFill>
          <a:blip r:embed="rId3"/>
          <a:stretch>
            <a:fillRect/>
          </a:stretch>
        </p:blipFill>
        <p:spPr>
          <a:xfrm>
            <a:off x="13299865" y="3655002"/>
            <a:ext cx="489826" cy="489826"/>
          </a:xfrm>
          <a:prstGeom prst="rect">
            <a:avLst/>
          </a:prstGeom>
        </p:spPr>
      </p:pic>
      <p:sp>
        <p:nvSpPr>
          <p:cNvPr id="15" name="TextBox 14"/>
          <p:cNvSpPr txBox="1"/>
          <p:nvPr/>
        </p:nvSpPr>
        <p:spPr>
          <a:xfrm>
            <a:off x="14384197" y="3259470"/>
            <a:ext cx="7676159" cy="651052"/>
          </a:xfrm>
          <a:prstGeom prst="rect">
            <a:avLst/>
          </a:prstGeom>
          <a:noFill/>
        </p:spPr>
        <p:txBody>
          <a:bodyPr wrap="square" lIns="0" tIns="0" rIns="0" bIns="0" anchor="t">
            <a:spAutoFit/>
          </a:bodyPr>
          <a:lstStyle/>
          <a:p>
            <a:pPr algn="l"/>
            <a:r>
              <a:rPr sz="2600" b="1" i="0">
                <a:solidFill>
                  <a:srgbClr val="1A1A1A"/>
                </a:solidFill>
                <a:latin typeface="Arial"/>
              </a:rPr>
              <a:t>Confidence, not verdicts</a:t>
            </a:r>
          </a:p>
        </p:txBody>
      </p:sp>
      <p:sp>
        <p:nvSpPr>
          <p:cNvPr id="16" name="TextBox 15"/>
          <p:cNvSpPr txBox="1"/>
          <p:nvPr/>
        </p:nvSpPr>
        <p:spPr>
          <a:xfrm>
            <a:off x="14384197" y="3910523"/>
            <a:ext cx="7676159" cy="2034540"/>
          </a:xfrm>
          <a:prstGeom prst="rect">
            <a:avLst/>
          </a:prstGeom>
          <a:noFill/>
        </p:spPr>
        <p:txBody>
          <a:bodyPr wrap="square" lIns="0" tIns="0" rIns="0" bIns="0" anchor="t">
            <a:spAutoFit/>
          </a:bodyPr>
          <a:lstStyle/>
          <a:p>
            <a:pPr algn="l"/>
            <a:r>
              <a:rPr sz="2000" b="0" i="0">
                <a:solidFill>
                  <a:srgbClr val="595959"/>
                </a:solidFill>
                <a:latin typeface="Arial"/>
              </a:rPr>
              <a:t>Bayesian propagation from leaf evidence to top-level claim, reported as a distribution. Never a binary safe/unsafe determination — that judgment stays human.</a:t>
            </a:r>
          </a:p>
        </p:txBody>
      </p:sp>
      <p:sp>
        <p:nvSpPr>
          <p:cNvPr id="17" name="Rounded Rectangle 16"/>
          <p:cNvSpPr/>
          <p:nvPr/>
        </p:nvSpPr>
        <p:spPr>
          <a:xfrm>
            <a:off x="1984248" y="6400800"/>
            <a:ext cx="9869347" cy="3173882"/>
          </a:xfrm>
          <a:prstGeom prst="roundRect">
            <a:avLst>
              <a:gd name="adj" fmla="val 12000"/>
            </a:avLst>
          </a:prstGeom>
          <a:solidFill>
            <a:srgbClr val="EDEDED"/>
          </a:solidFill>
          <a:ln>
            <a:noFill/>
          </a:ln>
          <a:effectLst/>
        </p:spPr>
        <p:txBody>
          <a:bodyPr rtlCol="0" anchor="ctr"/>
          <a:lstStyle/>
          <a:p>
            <a:pPr algn="ctr"/>
            <a:endParaRPr/>
          </a:p>
        </p:txBody>
      </p:sp>
      <p:sp>
        <p:nvSpPr>
          <p:cNvPr id="18" name="Oval 17"/>
          <p:cNvSpPr/>
          <p:nvPr/>
        </p:nvSpPr>
        <p:spPr>
          <a:xfrm>
            <a:off x="2490368" y="6889089"/>
            <a:ext cx="1020470" cy="1020470"/>
          </a:xfrm>
          <a:prstGeom prst="ellipse">
            <a:avLst/>
          </a:prstGeom>
          <a:solidFill>
            <a:srgbClr val="AD2B2A"/>
          </a:solidFill>
          <a:ln>
            <a:noFill/>
          </a:ln>
          <a:effectLst/>
        </p:spPr>
        <p:txBody>
          <a:bodyPr rtlCol="0" anchor="ctr"/>
          <a:lstStyle/>
          <a:p>
            <a:pPr algn="ctr"/>
            <a:endParaRPr/>
          </a:p>
        </p:txBody>
      </p:sp>
      <p:pic>
        <p:nvPicPr>
          <p:cNvPr id="19" name="Picture 18" descr="FaTriangleExclamation.png"/>
          <p:cNvPicPr>
            <a:picLocks noChangeAspect="1"/>
          </p:cNvPicPr>
          <p:nvPr/>
        </p:nvPicPr>
        <p:blipFill>
          <a:blip r:embed="rId4"/>
          <a:stretch>
            <a:fillRect/>
          </a:stretch>
        </p:blipFill>
        <p:spPr>
          <a:xfrm>
            <a:off x="2755690" y="7154411"/>
            <a:ext cx="489826" cy="489826"/>
          </a:xfrm>
          <a:prstGeom prst="rect">
            <a:avLst/>
          </a:prstGeom>
        </p:spPr>
      </p:pic>
      <p:sp>
        <p:nvSpPr>
          <p:cNvPr id="20" name="TextBox 19"/>
          <p:cNvSpPr txBox="1"/>
          <p:nvPr/>
        </p:nvSpPr>
        <p:spPr>
          <a:xfrm>
            <a:off x="3840022" y="6758879"/>
            <a:ext cx="7676159" cy="651052"/>
          </a:xfrm>
          <a:prstGeom prst="rect">
            <a:avLst/>
          </a:prstGeom>
          <a:noFill/>
        </p:spPr>
        <p:txBody>
          <a:bodyPr wrap="square" lIns="0" tIns="0" rIns="0" bIns="0" anchor="t">
            <a:spAutoFit/>
          </a:bodyPr>
          <a:lstStyle/>
          <a:p>
            <a:pPr algn="l"/>
            <a:r>
              <a:rPr sz="2600" b="1" i="0">
                <a:solidFill>
                  <a:srgbClr val="1A1A1A"/>
                </a:solidFill>
                <a:latin typeface="Arial"/>
              </a:rPr>
              <a:t>Divergence flagging</a:t>
            </a:r>
          </a:p>
        </p:txBody>
      </p:sp>
      <p:sp>
        <p:nvSpPr>
          <p:cNvPr id="21" name="TextBox 20"/>
          <p:cNvSpPr txBox="1"/>
          <p:nvPr/>
        </p:nvSpPr>
        <p:spPr>
          <a:xfrm>
            <a:off x="3840022" y="7409931"/>
            <a:ext cx="7676159" cy="2034540"/>
          </a:xfrm>
          <a:prstGeom prst="rect">
            <a:avLst/>
          </a:prstGeom>
          <a:noFill/>
        </p:spPr>
        <p:txBody>
          <a:bodyPr wrap="square" lIns="0" tIns="0" rIns="0" bIns="0" anchor="t">
            <a:spAutoFit/>
          </a:bodyPr>
          <a:lstStyle/>
          <a:p>
            <a:pPr algn="l"/>
            <a:r>
              <a:rPr sz="2000" b="0" i="0">
                <a:solidFill>
                  <a:srgbClr val="595959"/>
                </a:solidFill>
                <a:latin typeface="Arial"/>
              </a:rPr>
              <a:t>High completeness with low confidence — evidence that exists but is weak, stale, or inconsistent — is explicitly flagged, defusing the false-confidence trap.</a:t>
            </a:r>
          </a:p>
        </p:txBody>
      </p:sp>
      <p:sp>
        <p:nvSpPr>
          <p:cNvPr id="22" name="Rounded Rectangle 21"/>
          <p:cNvSpPr/>
          <p:nvPr/>
        </p:nvSpPr>
        <p:spPr>
          <a:xfrm>
            <a:off x="12528423" y="6400800"/>
            <a:ext cx="9869347" cy="3173882"/>
          </a:xfrm>
          <a:prstGeom prst="roundRect">
            <a:avLst>
              <a:gd name="adj" fmla="val 12000"/>
            </a:avLst>
          </a:prstGeom>
          <a:solidFill>
            <a:srgbClr val="EDEDED"/>
          </a:solidFill>
          <a:ln>
            <a:noFill/>
          </a:ln>
          <a:effectLst/>
        </p:spPr>
        <p:txBody>
          <a:bodyPr rtlCol="0" anchor="ctr"/>
          <a:lstStyle/>
          <a:p>
            <a:pPr algn="ctr"/>
            <a:endParaRPr/>
          </a:p>
        </p:txBody>
      </p:sp>
      <p:sp>
        <p:nvSpPr>
          <p:cNvPr id="23" name="Oval 22"/>
          <p:cNvSpPr/>
          <p:nvPr/>
        </p:nvSpPr>
        <p:spPr>
          <a:xfrm>
            <a:off x="13034543" y="6889089"/>
            <a:ext cx="1020470" cy="1020470"/>
          </a:xfrm>
          <a:prstGeom prst="ellipse">
            <a:avLst/>
          </a:prstGeom>
          <a:solidFill>
            <a:srgbClr val="B97B12"/>
          </a:solidFill>
          <a:ln>
            <a:noFill/>
          </a:ln>
          <a:effectLst/>
        </p:spPr>
        <p:txBody>
          <a:bodyPr rtlCol="0" anchor="ctr"/>
          <a:lstStyle/>
          <a:p>
            <a:pPr algn="ctr"/>
            <a:endParaRPr/>
          </a:p>
        </p:txBody>
      </p:sp>
      <p:pic>
        <p:nvPicPr>
          <p:cNvPr id="24" name="Picture 23" descr="FaHandPointRight.png"/>
          <p:cNvPicPr>
            <a:picLocks noChangeAspect="1"/>
          </p:cNvPicPr>
          <p:nvPr/>
        </p:nvPicPr>
        <p:blipFill>
          <a:blip r:embed="rId5"/>
          <a:stretch>
            <a:fillRect/>
          </a:stretch>
        </p:blipFill>
        <p:spPr>
          <a:xfrm>
            <a:off x="13299865" y="7154411"/>
            <a:ext cx="489826" cy="489826"/>
          </a:xfrm>
          <a:prstGeom prst="rect">
            <a:avLst/>
          </a:prstGeom>
        </p:spPr>
      </p:pic>
      <p:sp>
        <p:nvSpPr>
          <p:cNvPr id="25" name="TextBox 24"/>
          <p:cNvSpPr txBox="1"/>
          <p:nvPr/>
        </p:nvSpPr>
        <p:spPr>
          <a:xfrm>
            <a:off x="14384197" y="6758879"/>
            <a:ext cx="7676159" cy="651052"/>
          </a:xfrm>
          <a:prstGeom prst="rect">
            <a:avLst/>
          </a:prstGeom>
          <a:noFill/>
        </p:spPr>
        <p:txBody>
          <a:bodyPr wrap="square" lIns="0" tIns="0" rIns="0" bIns="0" anchor="t">
            <a:spAutoFit/>
          </a:bodyPr>
          <a:lstStyle/>
          <a:p>
            <a:pPr algn="l"/>
            <a:r>
              <a:rPr sz="2600" b="1" i="0">
                <a:solidFill>
                  <a:srgbClr val="1A1A1A"/>
                </a:solidFill>
                <a:latin typeface="Arial"/>
              </a:rPr>
              <a:t>Irreducible review points</a:t>
            </a:r>
          </a:p>
        </p:txBody>
      </p:sp>
      <p:sp>
        <p:nvSpPr>
          <p:cNvPr id="26" name="TextBox 25"/>
          <p:cNvSpPr txBox="1"/>
          <p:nvPr/>
        </p:nvSpPr>
        <p:spPr>
          <a:xfrm>
            <a:off x="14384197" y="7409931"/>
            <a:ext cx="7676159" cy="2034540"/>
          </a:xfrm>
          <a:prstGeom prst="rect">
            <a:avLst/>
          </a:prstGeom>
          <a:noFill/>
        </p:spPr>
        <p:txBody>
          <a:bodyPr wrap="square" lIns="0" tIns="0" rIns="0" bIns="0" anchor="t">
            <a:spAutoFit/>
          </a:bodyPr>
          <a:lstStyle/>
          <a:p>
            <a:pPr algn="l"/>
            <a:r>
              <a:rPr sz="2000" b="0" i="0">
                <a:solidFill>
                  <a:srgbClr val="595959"/>
                </a:solidFill>
                <a:latin typeface="Arial"/>
              </a:rPr>
              <a:t>Where a claim is inherently engineering judgment (ODD adequacy, test coverage sufficiency, residual risk), the system requires documented human rationale and will not auto-populate confidence.</a:t>
            </a:r>
          </a:p>
        </p:txBody>
      </p:sp>
      <p:sp>
        <p:nvSpPr>
          <p:cNvPr id="27" name="Rounded Rectangle 26"/>
          <p:cNvSpPr/>
          <p:nvPr/>
        </p:nvSpPr>
        <p:spPr>
          <a:xfrm>
            <a:off x="1984248" y="9981590"/>
            <a:ext cx="20413522" cy="1383487"/>
          </a:xfrm>
          <a:prstGeom prst="roundRect">
            <a:avLst>
              <a:gd name="adj" fmla="val 12000"/>
            </a:avLst>
          </a:prstGeom>
          <a:solidFill>
            <a:srgbClr val="F6EBD8"/>
          </a:solidFill>
          <a:ln>
            <a:noFill/>
          </a:ln>
          <a:effectLst/>
        </p:spPr>
        <p:txBody>
          <a:bodyPr rtlCol="0" anchor="ctr"/>
          <a:lstStyle/>
          <a:p>
            <a:pPr algn="ctr"/>
            <a:endParaRPr/>
          </a:p>
        </p:txBody>
      </p:sp>
      <p:sp>
        <p:nvSpPr>
          <p:cNvPr id="28" name="TextBox 27"/>
          <p:cNvSpPr txBox="1"/>
          <p:nvPr/>
        </p:nvSpPr>
        <p:spPr>
          <a:xfrm>
            <a:off x="2490368" y="10111800"/>
            <a:ext cx="19401282" cy="1139342"/>
          </a:xfrm>
          <a:prstGeom prst="rect">
            <a:avLst/>
          </a:prstGeom>
          <a:noFill/>
        </p:spPr>
        <p:txBody>
          <a:bodyPr wrap="square" lIns="0" tIns="0" rIns="0" bIns="0" anchor="ctr">
            <a:spAutoFit/>
          </a:bodyPr>
          <a:lstStyle/>
          <a:p>
            <a:pPr algn="l"/>
            <a:r>
              <a:rPr sz="2200" b="1" i="0">
                <a:solidFill>
                  <a:srgbClr val="1A1A1A"/>
                </a:solidFill>
                <a:latin typeface="Arial"/>
              </a:rPr>
              <a:t>MIL-STD-882E built in:  </a:t>
            </a:r>
            <a:r>
              <a:rPr sz="2200" b="0" i="0">
                <a:solidFill>
                  <a:srgbClr val="1A1A1A"/>
                </a:solidFill>
                <a:latin typeface="Arial"/>
              </a:rPr>
              <a:t>safety case elements map to the standard's required artifacts — SSPP, PHL, SHA, O&amp;SHA, SAR — with automated tracking of what exists, is current, and carries sufficient evidence (via Shea's STPA→882E mapping).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Every risk they raised, answered in the architecture</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CLOSING THE LOOP</a:t>
            </a:r>
          </a:p>
        </p:txBody>
      </p:sp>
      <p:sp>
        <p:nvSpPr>
          <p:cNvPr id="5" name="Rounded Rectangle 4"/>
          <p:cNvSpPr/>
          <p:nvPr/>
        </p:nvSpPr>
        <p:spPr>
          <a:xfrm>
            <a:off x="1984248" y="2901391"/>
            <a:ext cx="20413522" cy="683605"/>
          </a:xfrm>
          <a:prstGeom prst="roundRect">
            <a:avLst>
              <a:gd name="adj" fmla="val 30000"/>
            </a:avLst>
          </a:prstGeom>
          <a:solidFill>
            <a:srgbClr val="1A1A1A"/>
          </a:solidFill>
          <a:ln>
            <a:noFill/>
          </a:ln>
          <a:effectLst/>
        </p:spPr>
        <p:txBody>
          <a:bodyPr rtlCol="0" anchor="ctr"/>
          <a:lstStyle/>
          <a:p>
            <a:pPr algn="ctr"/>
            <a:endParaRPr/>
          </a:p>
        </p:txBody>
      </p:sp>
      <p:sp>
        <p:nvSpPr>
          <p:cNvPr id="6" name="TextBox 5"/>
          <p:cNvSpPr txBox="1"/>
          <p:nvPr/>
        </p:nvSpPr>
        <p:spPr>
          <a:xfrm>
            <a:off x="2406015" y="2901391"/>
            <a:ext cx="6242151" cy="683605"/>
          </a:xfrm>
          <a:prstGeom prst="rect">
            <a:avLst/>
          </a:prstGeom>
          <a:noFill/>
        </p:spPr>
        <p:txBody>
          <a:bodyPr wrap="square" lIns="0" tIns="0" rIns="0" bIns="0" anchor="ctr">
            <a:spAutoFit/>
          </a:bodyPr>
          <a:lstStyle/>
          <a:p>
            <a:pPr algn="l"/>
            <a:r>
              <a:rPr sz="2000" b="1" i="0" spc="100">
                <a:solidFill>
                  <a:srgbClr val="FBAE40"/>
                </a:solidFill>
                <a:latin typeface="Arial"/>
              </a:rPr>
              <a:t>RISK (THOMAS &amp; WAGNER, SAE 2026)</a:t>
            </a:r>
          </a:p>
        </p:txBody>
      </p:sp>
      <p:sp>
        <p:nvSpPr>
          <p:cNvPr id="7" name="TextBox 6"/>
          <p:cNvSpPr txBox="1"/>
          <p:nvPr/>
        </p:nvSpPr>
        <p:spPr>
          <a:xfrm>
            <a:off x="9069933" y="2901391"/>
            <a:ext cx="12737363" cy="683605"/>
          </a:xfrm>
          <a:prstGeom prst="rect">
            <a:avLst/>
          </a:prstGeom>
          <a:noFill/>
        </p:spPr>
        <p:txBody>
          <a:bodyPr wrap="square" lIns="0" tIns="0" rIns="0" bIns="0" anchor="ctr">
            <a:spAutoFit/>
          </a:bodyPr>
          <a:lstStyle/>
          <a:p>
            <a:pPr algn="l"/>
            <a:r>
              <a:rPr sz="2000" b="1" i="0" spc="100">
                <a:solidFill>
                  <a:srgbClr val="CFCFCF"/>
                </a:solidFill>
                <a:latin typeface="Arial"/>
              </a:rPr>
              <a:t>DIGITAL SAFETY TWIN MITIGATION</a:t>
            </a:r>
          </a:p>
        </p:txBody>
      </p:sp>
      <p:sp>
        <p:nvSpPr>
          <p:cNvPr id="8" name="Rectangle 7"/>
          <p:cNvSpPr/>
          <p:nvPr/>
        </p:nvSpPr>
        <p:spPr>
          <a:xfrm>
            <a:off x="1984248" y="3715207"/>
            <a:ext cx="20413522" cy="1302105"/>
          </a:xfrm>
          <a:prstGeom prst="rect">
            <a:avLst/>
          </a:prstGeom>
          <a:solidFill>
            <a:srgbClr val="EDEDED"/>
          </a:solidFill>
          <a:ln>
            <a:noFill/>
          </a:ln>
          <a:effectLst/>
        </p:spPr>
        <p:txBody>
          <a:bodyPr rtlCol="0" anchor="ctr"/>
          <a:lstStyle/>
          <a:p>
            <a:pPr algn="ctr"/>
            <a:endParaRPr/>
          </a:p>
        </p:txBody>
      </p:sp>
      <p:sp>
        <p:nvSpPr>
          <p:cNvPr id="9" name="TextBox 8"/>
          <p:cNvSpPr txBox="1"/>
          <p:nvPr/>
        </p:nvSpPr>
        <p:spPr>
          <a:xfrm>
            <a:off x="2406015" y="3715207"/>
            <a:ext cx="6242151" cy="1302105"/>
          </a:xfrm>
          <a:prstGeom prst="rect">
            <a:avLst/>
          </a:prstGeom>
          <a:noFill/>
        </p:spPr>
        <p:txBody>
          <a:bodyPr wrap="square" lIns="0" tIns="0" rIns="0" bIns="0" anchor="ctr">
            <a:spAutoFit/>
          </a:bodyPr>
          <a:lstStyle/>
          <a:p>
            <a:pPr algn="l"/>
            <a:r>
              <a:rPr sz="2200" b="1" i="0">
                <a:solidFill>
                  <a:srgbClr val="AD2B2A"/>
                </a:solidFill>
                <a:latin typeface="Arial"/>
              </a:rPr>
              <a:t>Hallucination (I2 impact)</a:t>
            </a:r>
          </a:p>
        </p:txBody>
      </p:sp>
      <p:sp>
        <p:nvSpPr>
          <p:cNvPr id="10" name="TextBox 9"/>
          <p:cNvSpPr txBox="1"/>
          <p:nvPr/>
        </p:nvSpPr>
        <p:spPr>
          <a:xfrm>
            <a:off x="9069933" y="3715207"/>
            <a:ext cx="12737363" cy="1302105"/>
          </a:xfrm>
          <a:prstGeom prst="rect">
            <a:avLst/>
          </a:prstGeom>
          <a:noFill/>
        </p:spPr>
        <p:txBody>
          <a:bodyPr wrap="square" lIns="0" tIns="0" rIns="0" bIns="0" anchor="ctr">
            <a:spAutoFit/>
          </a:bodyPr>
          <a:lstStyle/>
          <a:p>
            <a:pPr algn="l"/>
            <a:r>
              <a:rPr sz="2000" b="0" i="0">
                <a:solidFill>
                  <a:srgbClr val="1A1A1A"/>
                </a:solidFill>
                <a:latin typeface="Arial"/>
              </a:rPr>
              <a:t>LLM proposes; deterministic engine disposes. Staged promotion, peer review, immutable provenance — no AI content reaches a safety baseline unreviewed.</a:t>
            </a:r>
          </a:p>
        </p:txBody>
      </p:sp>
      <p:sp>
        <p:nvSpPr>
          <p:cNvPr id="11" name="TextBox 10"/>
          <p:cNvSpPr txBox="1"/>
          <p:nvPr/>
        </p:nvSpPr>
        <p:spPr>
          <a:xfrm>
            <a:off x="2406015" y="5017312"/>
            <a:ext cx="6242151" cy="1302105"/>
          </a:xfrm>
          <a:prstGeom prst="rect">
            <a:avLst/>
          </a:prstGeom>
          <a:noFill/>
        </p:spPr>
        <p:txBody>
          <a:bodyPr wrap="square" lIns="0" tIns="0" rIns="0" bIns="0" anchor="ctr">
            <a:spAutoFit/>
          </a:bodyPr>
          <a:lstStyle/>
          <a:p>
            <a:pPr algn="l"/>
            <a:r>
              <a:rPr sz="2200" b="1" i="0">
                <a:solidFill>
                  <a:srgbClr val="AD2B2A"/>
                </a:solidFill>
                <a:latin typeface="Arial"/>
              </a:rPr>
              <a:t>Over-reliance &amp; false confidence</a:t>
            </a:r>
          </a:p>
        </p:txBody>
      </p:sp>
      <p:sp>
        <p:nvSpPr>
          <p:cNvPr id="12" name="TextBox 11"/>
          <p:cNvSpPr txBox="1"/>
          <p:nvPr/>
        </p:nvSpPr>
        <p:spPr>
          <a:xfrm>
            <a:off x="9069933" y="5017312"/>
            <a:ext cx="12737363" cy="1302105"/>
          </a:xfrm>
          <a:prstGeom prst="rect">
            <a:avLst/>
          </a:prstGeom>
          <a:noFill/>
        </p:spPr>
        <p:txBody>
          <a:bodyPr wrap="square" lIns="0" tIns="0" rIns="0" bIns="0" anchor="ctr">
            <a:spAutoFit/>
          </a:bodyPr>
          <a:lstStyle/>
          <a:p>
            <a:pPr algn="l"/>
            <a:r>
              <a:rPr sz="2000" b="0" i="0">
                <a:solidFill>
                  <a:srgbClr val="1A1A1A"/>
                </a:solidFill>
                <a:latin typeface="Arial"/>
              </a:rPr>
              <a:t>No safe/unsafe verdicts. Completeness, currency, and confidence reported separately; divergences flagged; irreducible review points demand documented human rationale.</a:t>
            </a:r>
          </a:p>
        </p:txBody>
      </p:sp>
      <p:sp>
        <p:nvSpPr>
          <p:cNvPr id="13" name="Rectangle 12"/>
          <p:cNvSpPr/>
          <p:nvPr/>
        </p:nvSpPr>
        <p:spPr>
          <a:xfrm>
            <a:off x="1984248" y="6319418"/>
            <a:ext cx="20413522" cy="1302105"/>
          </a:xfrm>
          <a:prstGeom prst="rect">
            <a:avLst/>
          </a:prstGeom>
          <a:solidFill>
            <a:srgbClr val="EDEDED"/>
          </a:solidFill>
          <a:ln>
            <a:noFill/>
          </a:ln>
          <a:effectLst/>
        </p:spPr>
        <p:txBody>
          <a:bodyPr rtlCol="0" anchor="ctr"/>
          <a:lstStyle/>
          <a:p>
            <a:pPr algn="ctr"/>
            <a:endParaRPr/>
          </a:p>
        </p:txBody>
      </p:sp>
      <p:sp>
        <p:nvSpPr>
          <p:cNvPr id="14" name="TextBox 13"/>
          <p:cNvSpPr txBox="1"/>
          <p:nvPr/>
        </p:nvSpPr>
        <p:spPr>
          <a:xfrm>
            <a:off x="2406015" y="6319418"/>
            <a:ext cx="6242151" cy="1302105"/>
          </a:xfrm>
          <a:prstGeom prst="rect">
            <a:avLst/>
          </a:prstGeom>
          <a:noFill/>
        </p:spPr>
        <p:txBody>
          <a:bodyPr wrap="square" lIns="0" tIns="0" rIns="0" bIns="0" anchor="ctr">
            <a:spAutoFit/>
          </a:bodyPr>
          <a:lstStyle/>
          <a:p>
            <a:pPr algn="l"/>
            <a:r>
              <a:rPr sz="2200" b="1" i="0">
                <a:solidFill>
                  <a:srgbClr val="AD2B2A"/>
                </a:solidFill>
                <a:latin typeface="Arial"/>
              </a:rPr>
              <a:t>Explainability for assessors</a:t>
            </a:r>
          </a:p>
        </p:txBody>
      </p:sp>
      <p:sp>
        <p:nvSpPr>
          <p:cNvPr id="15" name="TextBox 14"/>
          <p:cNvSpPr txBox="1"/>
          <p:nvPr/>
        </p:nvSpPr>
        <p:spPr>
          <a:xfrm>
            <a:off x="9069933" y="6319418"/>
            <a:ext cx="12737363" cy="1302105"/>
          </a:xfrm>
          <a:prstGeom prst="rect">
            <a:avLst/>
          </a:prstGeom>
          <a:noFill/>
        </p:spPr>
        <p:txBody>
          <a:bodyPr wrap="square" lIns="0" tIns="0" rIns="0" bIns="0" anchor="ctr">
            <a:spAutoFit/>
          </a:bodyPr>
          <a:lstStyle/>
          <a:p>
            <a:pPr algn="l"/>
            <a:r>
              <a:rPr sz="2000" b="0" i="0">
                <a:solidFill>
                  <a:srgbClr val="1A1A1A"/>
                </a:solidFill>
                <a:latin typeface="Arial"/>
              </a:rPr>
              <a:t>Suggestions grounded in retrievable evidence — the actual text spans and model elements shown to the reviewer. Full audit trail compatible with 882E / UL 4600, including what was rejected and why.</a:t>
            </a:r>
          </a:p>
        </p:txBody>
      </p:sp>
      <p:sp>
        <p:nvSpPr>
          <p:cNvPr id="16" name="TextBox 15"/>
          <p:cNvSpPr txBox="1"/>
          <p:nvPr/>
        </p:nvSpPr>
        <p:spPr>
          <a:xfrm>
            <a:off x="2406015" y="7621524"/>
            <a:ext cx="6242151" cy="1302105"/>
          </a:xfrm>
          <a:prstGeom prst="rect">
            <a:avLst/>
          </a:prstGeom>
          <a:noFill/>
        </p:spPr>
        <p:txBody>
          <a:bodyPr wrap="square" lIns="0" tIns="0" rIns="0" bIns="0" anchor="ctr">
            <a:spAutoFit/>
          </a:bodyPr>
          <a:lstStyle/>
          <a:p>
            <a:pPr algn="l"/>
            <a:r>
              <a:rPr sz="2200" b="1" i="0">
                <a:solidFill>
                  <a:srgbClr val="AD2B2A"/>
                </a:solidFill>
                <a:latin typeface="Arial"/>
              </a:rPr>
              <a:t>Skill fade &amp; human capability</a:t>
            </a:r>
          </a:p>
        </p:txBody>
      </p:sp>
      <p:sp>
        <p:nvSpPr>
          <p:cNvPr id="17" name="TextBox 16"/>
          <p:cNvSpPr txBox="1"/>
          <p:nvPr/>
        </p:nvSpPr>
        <p:spPr>
          <a:xfrm>
            <a:off x="9069933" y="7621524"/>
            <a:ext cx="12737363" cy="1302105"/>
          </a:xfrm>
          <a:prstGeom prst="rect">
            <a:avLst/>
          </a:prstGeom>
          <a:noFill/>
        </p:spPr>
        <p:txBody>
          <a:bodyPr wrap="square" lIns="0" tIns="0" rIns="0" bIns="0" anchor="ctr">
            <a:spAutoFit/>
          </a:bodyPr>
          <a:lstStyle/>
          <a:p>
            <a:pPr algn="l"/>
            <a:r>
              <a:rPr sz="2000" b="0" i="0">
                <a:solidFill>
                  <a:srgbClr val="1A1A1A"/>
                </a:solidFill>
                <a:latin typeface="Arial"/>
              </a:rPr>
              <a:t>Engineers adjudicate every consequential link and promotion; effort shifts from bookkeeping to judgment, keeping verification ability exercised.</a:t>
            </a:r>
          </a:p>
        </p:txBody>
      </p:sp>
      <p:sp>
        <p:nvSpPr>
          <p:cNvPr id="18" name="Rectangle 17"/>
          <p:cNvSpPr/>
          <p:nvPr/>
        </p:nvSpPr>
        <p:spPr>
          <a:xfrm>
            <a:off x="1984248" y="8923629"/>
            <a:ext cx="20413522" cy="1302105"/>
          </a:xfrm>
          <a:prstGeom prst="rect">
            <a:avLst/>
          </a:prstGeom>
          <a:solidFill>
            <a:srgbClr val="EDEDED"/>
          </a:solidFill>
          <a:ln>
            <a:noFill/>
          </a:ln>
          <a:effectLst/>
        </p:spPr>
        <p:txBody>
          <a:bodyPr rtlCol="0" anchor="ctr"/>
          <a:lstStyle/>
          <a:p>
            <a:pPr algn="ctr"/>
            <a:endParaRPr/>
          </a:p>
        </p:txBody>
      </p:sp>
      <p:sp>
        <p:nvSpPr>
          <p:cNvPr id="19" name="TextBox 18"/>
          <p:cNvSpPr txBox="1"/>
          <p:nvPr/>
        </p:nvSpPr>
        <p:spPr>
          <a:xfrm>
            <a:off x="2406015" y="8923629"/>
            <a:ext cx="6242151" cy="1302105"/>
          </a:xfrm>
          <a:prstGeom prst="rect">
            <a:avLst/>
          </a:prstGeom>
          <a:noFill/>
        </p:spPr>
        <p:txBody>
          <a:bodyPr wrap="square" lIns="0" tIns="0" rIns="0" bIns="0" anchor="ctr">
            <a:spAutoFit/>
          </a:bodyPr>
          <a:lstStyle/>
          <a:p>
            <a:pPr algn="l"/>
            <a:r>
              <a:rPr sz="2200" b="1" i="0">
                <a:solidFill>
                  <a:srgbClr val="AD2B2A"/>
                </a:solidFill>
                <a:latin typeface="Arial"/>
              </a:rPr>
              <a:t>Artifact elimination</a:t>
            </a:r>
          </a:p>
        </p:txBody>
      </p:sp>
      <p:sp>
        <p:nvSpPr>
          <p:cNvPr id="20" name="TextBox 19"/>
          <p:cNvSpPr txBox="1"/>
          <p:nvPr/>
        </p:nvSpPr>
        <p:spPr>
          <a:xfrm>
            <a:off x="9069933" y="8923629"/>
            <a:ext cx="12737363" cy="1302105"/>
          </a:xfrm>
          <a:prstGeom prst="rect">
            <a:avLst/>
          </a:prstGeom>
          <a:noFill/>
        </p:spPr>
        <p:txBody>
          <a:bodyPr wrap="square" lIns="0" tIns="0" rIns="0" bIns="0" anchor="ctr">
            <a:spAutoFit/>
          </a:bodyPr>
          <a:lstStyle/>
          <a:p>
            <a:pPr algn="l"/>
            <a:r>
              <a:rPr sz="2000" b="0" i="0">
                <a:solidFill>
                  <a:srgbClr val="1A1A1A"/>
                </a:solidFill>
                <a:latin typeface="Arial"/>
              </a:rPr>
              <a:t>Individual tasks are automated; intermediate artifacts are preserved and linked — the SCADE lesson, applied to AI.</a:t>
            </a:r>
          </a:p>
        </p:txBody>
      </p:sp>
      <p:sp>
        <p:nvSpPr>
          <p:cNvPr id="21" name="TextBox 20"/>
          <p:cNvSpPr txBox="1"/>
          <p:nvPr/>
        </p:nvSpPr>
        <p:spPr>
          <a:xfrm>
            <a:off x="2406015" y="10225735"/>
            <a:ext cx="6242151" cy="1302105"/>
          </a:xfrm>
          <a:prstGeom prst="rect">
            <a:avLst/>
          </a:prstGeom>
          <a:noFill/>
        </p:spPr>
        <p:txBody>
          <a:bodyPr wrap="square" lIns="0" tIns="0" rIns="0" bIns="0" anchor="ctr">
            <a:spAutoFit/>
          </a:bodyPr>
          <a:lstStyle/>
          <a:p>
            <a:pPr algn="l"/>
            <a:r>
              <a:rPr sz="2200" b="1" i="0">
                <a:solidFill>
                  <a:srgbClr val="AD2B2A"/>
                </a:solidFill>
                <a:latin typeface="Arial"/>
              </a:rPr>
              <a:t>Unproven at scale</a:t>
            </a:r>
          </a:p>
        </p:txBody>
      </p:sp>
      <p:sp>
        <p:nvSpPr>
          <p:cNvPr id="22" name="TextBox 21"/>
          <p:cNvSpPr txBox="1"/>
          <p:nvPr/>
        </p:nvSpPr>
        <p:spPr>
          <a:xfrm>
            <a:off x="9069933" y="10225735"/>
            <a:ext cx="12737363" cy="1302105"/>
          </a:xfrm>
          <a:prstGeom prst="rect">
            <a:avLst/>
          </a:prstGeom>
          <a:noFill/>
        </p:spPr>
        <p:txBody>
          <a:bodyPr wrap="square" lIns="0" tIns="0" rIns="0" bIns="0" anchor="ctr">
            <a:spAutoFit/>
          </a:bodyPr>
          <a:lstStyle/>
          <a:p>
            <a:pPr algn="l"/>
            <a:r>
              <a:rPr sz="2000" b="0" i="0">
                <a:solidFill>
                  <a:srgbClr val="1A1A1A"/>
                </a:solidFill>
                <a:latin typeface="Arial"/>
              </a:rPr>
              <a:t>Phased validation with go/no-go gates: synthetic benchmarks → shadow mode beside the manual workflow → primary use with continuous measurement.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What this buys a ground vehicle program</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THE PAYOFF</a:t>
            </a:r>
          </a:p>
        </p:txBody>
      </p:sp>
      <p:sp>
        <p:nvSpPr>
          <p:cNvPr id="5" name="TextBox 4"/>
          <p:cNvSpPr txBox="1"/>
          <p:nvPr/>
        </p:nvSpPr>
        <p:spPr>
          <a:xfrm>
            <a:off x="1984248" y="2738627"/>
            <a:ext cx="10122408" cy="651052"/>
          </a:xfrm>
          <a:prstGeom prst="rect">
            <a:avLst/>
          </a:prstGeom>
          <a:noFill/>
        </p:spPr>
        <p:txBody>
          <a:bodyPr wrap="square" lIns="0" tIns="0" rIns="0" bIns="0" anchor="t">
            <a:spAutoFit/>
          </a:bodyPr>
          <a:lstStyle/>
          <a:p>
            <a:pPr algn="l"/>
            <a:r>
              <a:rPr sz="2600" b="1" i="0">
                <a:solidFill>
                  <a:srgbClr val="1A1A1A"/>
                </a:solidFill>
                <a:latin typeface="Arial"/>
              </a:rPr>
              <a:t>An evidence-based answer, at any moment:</a:t>
            </a:r>
          </a:p>
        </p:txBody>
      </p:sp>
      <p:sp>
        <p:nvSpPr>
          <p:cNvPr id="6" name="TextBox 5"/>
          <p:cNvSpPr txBox="1"/>
          <p:nvPr/>
        </p:nvSpPr>
        <p:spPr>
          <a:xfrm>
            <a:off x="1984248" y="3389680"/>
            <a:ext cx="10122408" cy="1220724"/>
          </a:xfrm>
          <a:prstGeom prst="rect">
            <a:avLst/>
          </a:prstGeom>
          <a:noFill/>
        </p:spPr>
        <p:txBody>
          <a:bodyPr wrap="square" lIns="0" tIns="0" rIns="0" bIns="0" anchor="t">
            <a:spAutoFit/>
          </a:bodyPr>
          <a:lstStyle/>
          <a:p>
            <a:pPr algn="l"/>
            <a:r>
              <a:rPr sz="3200" b="1" i="1">
                <a:solidFill>
                  <a:srgbClr val="AD2B2A"/>
                </a:solidFill>
                <a:latin typeface="Arial"/>
              </a:rPr>
              <a:t>“How complete — and how confident — is our safety case, right now?”</a:t>
            </a:r>
          </a:p>
        </p:txBody>
      </p:sp>
      <p:sp>
        <p:nvSpPr>
          <p:cNvPr id="7" name="Rounded Rectangle 6"/>
          <p:cNvSpPr/>
          <p:nvPr/>
        </p:nvSpPr>
        <p:spPr>
          <a:xfrm>
            <a:off x="1984248" y="4935931"/>
            <a:ext cx="1687068" cy="895197"/>
          </a:xfrm>
          <a:prstGeom prst="roundRect">
            <a:avLst>
              <a:gd name="adj" fmla="val 12000"/>
            </a:avLst>
          </a:prstGeom>
          <a:solidFill>
            <a:srgbClr val="1A1A1A"/>
          </a:solidFill>
          <a:ln>
            <a:noFill/>
          </a:ln>
          <a:effectLst/>
        </p:spPr>
        <p:txBody>
          <a:bodyPr rtlCol="0" anchor="ctr"/>
          <a:lstStyle/>
          <a:p>
            <a:pPr algn="ctr"/>
            <a:endParaRPr/>
          </a:p>
        </p:txBody>
      </p:sp>
      <p:sp>
        <p:nvSpPr>
          <p:cNvPr id="8" name="TextBox 7"/>
          <p:cNvSpPr txBox="1"/>
          <p:nvPr/>
        </p:nvSpPr>
        <p:spPr>
          <a:xfrm>
            <a:off x="1984248" y="4935931"/>
            <a:ext cx="1687068" cy="895197"/>
          </a:xfrm>
          <a:prstGeom prst="rect">
            <a:avLst/>
          </a:prstGeom>
          <a:noFill/>
        </p:spPr>
        <p:txBody>
          <a:bodyPr wrap="square" lIns="0" tIns="0" rIns="0" bIns="0" anchor="ctr">
            <a:spAutoFit/>
          </a:bodyPr>
          <a:lstStyle/>
          <a:p>
            <a:pPr algn="ctr"/>
            <a:r>
              <a:rPr sz="2400" b="1" i="0">
                <a:solidFill>
                  <a:srgbClr val="FBAE40"/>
                </a:solidFill>
                <a:latin typeface="Arial"/>
              </a:rPr>
              <a:t>PDR</a:t>
            </a:r>
          </a:p>
        </p:txBody>
      </p:sp>
      <p:sp>
        <p:nvSpPr>
          <p:cNvPr id="9" name="TextBox 8"/>
          <p:cNvSpPr txBox="1"/>
          <p:nvPr/>
        </p:nvSpPr>
        <p:spPr>
          <a:xfrm>
            <a:off x="4008729" y="4805720"/>
            <a:ext cx="8182279" cy="1546250"/>
          </a:xfrm>
          <a:prstGeom prst="rect">
            <a:avLst/>
          </a:prstGeom>
          <a:noFill/>
        </p:spPr>
        <p:txBody>
          <a:bodyPr wrap="square" lIns="0" tIns="0" rIns="0" bIns="0" anchor="ctr">
            <a:spAutoFit/>
          </a:bodyPr>
          <a:lstStyle/>
          <a:p>
            <a:pPr algn="l"/>
            <a:r>
              <a:rPr sz="2100" b="0" i="0">
                <a:solidFill>
                  <a:srgbClr val="1A1A1A"/>
                </a:solidFill>
                <a:latin typeface="Arial"/>
              </a:rPr>
              <a:t>Which STPA unsafe control actions are identified, allocated to requirements, allocated to design, verified.</a:t>
            </a:r>
          </a:p>
        </p:txBody>
      </p:sp>
      <p:sp>
        <p:nvSpPr>
          <p:cNvPr id="10" name="Rounded Rectangle 9"/>
          <p:cNvSpPr/>
          <p:nvPr/>
        </p:nvSpPr>
        <p:spPr>
          <a:xfrm>
            <a:off x="1984248" y="6596115"/>
            <a:ext cx="1687068" cy="895197"/>
          </a:xfrm>
          <a:prstGeom prst="roundRect">
            <a:avLst>
              <a:gd name="adj" fmla="val 12000"/>
            </a:avLst>
          </a:prstGeom>
          <a:solidFill>
            <a:srgbClr val="1A1A1A"/>
          </a:solidFill>
          <a:ln>
            <a:noFill/>
          </a:ln>
          <a:effectLst/>
        </p:spPr>
        <p:txBody>
          <a:bodyPr rtlCol="0" anchor="ctr"/>
          <a:lstStyle/>
          <a:p>
            <a:pPr algn="ctr"/>
            <a:endParaRPr/>
          </a:p>
        </p:txBody>
      </p:sp>
      <p:sp>
        <p:nvSpPr>
          <p:cNvPr id="11" name="TextBox 10"/>
          <p:cNvSpPr txBox="1"/>
          <p:nvPr/>
        </p:nvSpPr>
        <p:spPr>
          <a:xfrm>
            <a:off x="1984248" y="6596115"/>
            <a:ext cx="1687068" cy="895197"/>
          </a:xfrm>
          <a:prstGeom prst="rect">
            <a:avLst/>
          </a:prstGeom>
          <a:noFill/>
        </p:spPr>
        <p:txBody>
          <a:bodyPr wrap="square" lIns="0" tIns="0" rIns="0" bIns="0" anchor="ctr">
            <a:spAutoFit/>
          </a:bodyPr>
          <a:lstStyle/>
          <a:p>
            <a:pPr algn="ctr"/>
            <a:r>
              <a:rPr sz="2400" b="1" i="0">
                <a:solidFill>
                  <a:srgbClr val="FBAE40"/>
                </a:solidFill>
                <a:latin typeface="Arial"/>
              </a:rPr>
              <a:t>CDR</a:t>
            </a:r>
          </a:p>
        </p:txBody>
      </p:sp>
      <p:sp>
        <p:nvSpPr>
          <p:cNvPr id="12" name="TextBox 11"/>
          <p:cNvSpPr txBox="1"/>
          <p:nvPr/>
        </p:nvSpPr>
        <p:spPr>
          <a:xfrm>
            <a:off x="4008729" y="6465905"/>
            <a:ext cx="8182279" cy="1546250"/>
          </a:xfrm>
          <a:prstGeom prst="rect">
            <a:avLst/>
          </a:prstGeom>
          <a:noFill/>
        </p:spPr>
        <p:txBody>
          <a:bodyPr wrap="square" lIns="0" tIns="0" rIns="0" bIns="0" anchor="ctr">
            <a:spAutoFit/>
          </a:bodyPr>
          <a:lstStyle/>
          <a:p>
            <a:pPr algn="l"/>
            <a:r>
              <a:rPr sz="2100" b="0" i="0">
                <a:solidFill>
                  <a:srgbClr val="1A1A1A"/>
                </a:solidFill>
                <a:latin typeface="Arial"/>
              </a:rPr>
              <a:t>Residual gaps between the committed safety case and the evidence in hand.</a:t>
            </a:r>
          </a:p>
        </p:txBody>
      </p:sp>
      <p:sp>
        <p:nvSpPr>
          <p:cNvPr id="13" name="Rounded Rectangle 12"/>
          <p:cNvSpPr/>
          <p:nvPr/>
        </p:nvSpPr>
        <p:spPr>
          <a:xfrm>
            <a:off x="1984248" y="8256300"/>
            <a:ext cx="1687068" cy="895197"/>
          </a:xfrm>
          <a:prstGeom prst="roundRect">
            <a:avLst>
              <a:gd name="adj" fmla="val 12000"/>
            </a:avLst>
          </a:prstGeom>
          <a:solidFill>
            <a:srgbClr val="1A1A1A"/>
          </a:solidFill>
          <a:ln>
            <a:noFill/>
          </a:ln>
          <a:effectLst/>
        </p:spPr>
        <p:txBody>
          <a:bodyPr rtlCol="0" anchor="ctr"/>
          <a:lstStyle/>
          <a:p>
            <a:pPr algn="ctr"/>
            <a:endParaRPr/>
          </a:p>
        </p:txBody>
      </p:sp>
      <p:sp>
        <p:nvSpPr>
          <p:cNvPr id="14" name="TextBox 13"/>
          <p:cNvSpPr txBox="1"/>
          <p:nvPr/>
        </p:nvSpPr>
        <p:spPr>
          <a:xfrm>
            <a:off x="1984248" y="8256300"/>
            <a:ext cx="1687068" cy="895197"/>
          </a:xfrm>
          <a:prstGeom prst="rect">
            <a:avLst/>
          </a:prstGeom>
          <a:noFill/>
        </p:spPr>
        <p:txBody>
          <a:bodyPr wrap="square" lIns="0" tIns="0" rIns="0" bIns="0" anchor="ctr">
            <a:spAutoFit/>
          </a:bodyPr>
          <a:lstStyle/>
          <a:p>
            <a:pPr algn="ctr"/>
            <a:r>
              <a:rPr sz="2400" b="1" i="0">
                <a:solidFill>
                  <a:srgbClr val="FBAE40"/>
                </a:solidFill>
                <a:latin typeface="Arial"/>
              </a:rPr>
              <a:t>TRR</a:t>
            </a:r>
          </a:p>
        </p:txBody>
      </p:sp>
      <p:sp>
        <p:nvSpPr>
          <p:cNvPr id="15" name="TextBox 14"/>
          <p:cNvSpPr txBox="1"/>
          <p:nvPr/>
        </p:nvSpPr>
        <p:spPr>
          <a:xfrm>
            <a:off x="4008729" y="8126089"/>
            <a:ext cx="8182279" cy="1546250"/>
          </a:xfrm>
          <a:prstGeom prst="rect">
            <a:avLst/>
          </a:prstGeom>
          <a:noFill/>
        </p:spPr>
        <p:txBody>
          <a:bodyPr wrap="square" lIns="0" tIns="0" rIns="0" bIns="0" anchor="ctr">
            <a:spAutoFit/>
          </a:bodyPr>
          <a:lstStyle/>
          <a:p>
            <a:pPr algn="l"/>
            <a:r>
              <a:rPr sz="2100" b="0" i="0">
                <a:solidFill>
                  <a:srgbClr val="1A1A1A"/>
                </a:solidFill>
                <a:latin typeface="Arial"/>
              </a:rPr>
              <a:t>Whether the planned test program covers identified hazard scenarios with sufficient depth.</a:t>
            </a:r>
          </a:p>
        </p:txBody>
      </p:sp>
      <p:sp>
        <p:nvSpPr>
          <p:cNvPr id="16" name="TextBox 15"/>
          <p:cNvSpPr txBox="1"/>
          <p:nvPr/>
        </p:nvSpPr>
        <p:spPr>
          <a:xfrm>
            <a:off x="1984248" y="10062972"/>
            <a:ext cx="10122408" cy="976579"/>
          </a:xfrm>
          <a:prstGeom prst="rect">
            <a:avLst/>
          </a:prstGeom>
          <a:noFill/>
        </p:spPr>
        <p:txBody>
          <a:bodyPr wrap="square" lIns="0" tIns="0" rIns="0" bIns="0" anchor="t">
            <a:spAutoFit/>
          </a:bodyPr>
          <a:lstStyle/>
          <a:p>
            <a:pPr algn="l"/>
            <a:r>
              <a:rPr sz="2200" b="0" i="1">
                <a:solidFill>
                  <a:srgbClr val="595959"/>
                </a:solidFill>
                <a:latin typeface="Arial"/>
              </a:rPr>
              <a:t>Structured, quantified input to a human judgment — never a pass/fail verdict.</a:t>
            </a:r>
          </a:p>
        </p:txBody>
      </p:sp>
      <p:sp>
        <p:nvSpPr>
          <p:cNvPr id="17" name="Rounded Rectangle 16"/>
          <p:cNvSpPr/>
          <p:nvPr/>
        </p:nvSpPr>
        <p:spPr>
          <a:xfrm>
            <a:off x="12950190" y="2738627"/>
            <a:ext cx="9447580" cy="7405725"/>
          </a:xfrm>
          <a:prstGeom prst="roundRect">
            <a:avLst>
              <a:gd name="adj" fmla="val 12000"/>
            </a:avLst>
          </a:prstGeom>
          <a:solidFill>
            <a:srgbClr val="EDEDED"/>
          </a:solidFill>
          <a:ln>
            <a:noFill/>
          </a:ln>
          <a:effectLst/>
        </p:spPr>
        <p:txBody>
          <a:bodyPr rtlCol="0" anchor="ctr"/>
          <a:lstStyle/>
          <a:p>
            <a:pPr algn="ctr"/>
            <a:endParaRPr/>
          </a:p>
        </p:txBody>
      </p:sp>
      <p:sp>
        <p:nvSpPr>
          <p:cNvPr id="18" name="TextBox 17"/>
          <p:cNvSpPr txBox="1"/>
          <p:nvPr/>
        </p:nvSpPr>
        <p:spPr>
          <a:xfrm>
            <a:off x="13540663" y="3145536"/>
            <a:ext cx="8350986" cy="651052"/>
          </a:xfrm>
          <a:prstGeom prst="rect">
            <a:avLst/>
          </a:prstGeom>
          <a:noFill/>
        </p:spPr>
        <p:txBody>
          <a:bodyPr wrap="square" lIns="0" tIns="0" rIns="0" bIns="0" anchor="t">
            <a:spAutoFit/>
          </a:bodyPr>
          <a:lstStyle/>
          <a:p>
            <a:pPr algn="l"/>
            <a:r>
              <a:rPr sz="2600" b="1" i="0">
                <a:solidFill>
                  <a:srgbClr val="1A1A1A"/>
                </a:solidFill>
                <a:latin typeface="Arial"/>
              </a:rPr>
              <a:t>One analysis, every framework</a:t>
            </a:r>
          </a:p>
        </p:txBody>
      </p:sp>
      <p:sp>
        <p:nvSpPr>
          <p:cNvPr id="19" name="Rounded Rectangle 18"/>
          <p:cNvSpPr/>
          <p:nvPr/>
        </p:nvSpPr>
        <p:spPr>
          <a:xfrm>
            <a:off x="13540663" y="3959352"/>
            <a:ext cx="8266633" cy="976579"/>
          </a:xfrm>
          <a:prstGeom prst="roundRect">
            <a:avLst>
              <a:gd name="adj" fmla="val 12000"/>
            </a:avLst>
          </a:prstGeom>
          <a:solidFill>
            <a:srgbClr val="AD2B2A"/>
          </a:solidFill>
          <a:ln>
            <a:noFill/>
          </a:ln>
          <a:effectLst/>
        </p:spPr>
        <p:txBody>
          <a:bodyPr rtlCol="0" anchor="ctr"/>
          <a:lstStyle/>
          <a:p>
            <a:pPr algn="ctr"/>
            <a:endParaRPr/>
          </a:p>
        </p:txBody>
      </p:sp>
      <p:sp>
        <p:nvSpPr>
          <p:cNvPr id="20" name="TextBox 19"/>
          <p:cNvSpPr txBox="1"/>
          <p:nvPr/>
        </p:nvSpPr>
        <p:spPr>
          <a:xfrm>
            <a:off x="13540663" y="3959352"/>
            <a:ext cx="8266633" cy="976579"/>
          </a:xfrm>
          <a:prstGeom prst="rect">
            <a:avLst/>
          </a:prstGeom>
          <a:noFill/>
        </p:spPr>
        <p:txBody>
          <a:bodyPr wrap="square" lIns="0" tIns="0" rIns="0" bIns="0" anchor="ctr">
            <a:spAutoFit/>
          </a:bodyPr>
          <a:lstStyle/>
          <a:p>
            <a:pPr algn="ctr"/>
            <a:r>
              <a:rPr sz="2400" b="1" i="0">
                <a:solidFill>
                  <a:srgbClr val="FFFFFF"/>
                </a:solidFill>
                <a:latin typeface="Arial"/>
              </a:rPr>
              <a:t>STPA unsafe control action</a:t>
            </a:r>
          </a:p>
        </p:txBody>
      </p:sp>
      <p:sp>
        <p:nvSpPr>
          <p:cNvPr id="21" name="TextBox 20"/>
          <p:cNvSpPr txBox="1"/>
          <p:nvPr/>
        </p:nvSpPr>
        <p:spPr>
          <a:xfrm>
            <a:off x="13793724" y="5424220"/>
            <a:ext cx="590473" cy="813816"/>
          </a:xfrm>
          <a:prstGeom prst="rect">
            <a:avLst/>
          </a:prstGeom>
          <a:noFill/>
        </p:spPr>
        <p:txBody>
          <a:bodyPr wrap="square" lIns="0" tIns="0" rIns="0" bIns="0" anchor="t">
            <a:spAutoFit/>
          </a:bodyPr>
          <a:lstStyle/>
          <a:p>
            <a:pPr algn="l"/>
            <a:r>
              <a:rPr sz="2600" b="1" i="0">
                <a:solidFill>
                  <a:srgbClr val="B97B12"/>
                </a:solidFill>
                <a:latin typeface="Arial"/>
              </a:rPr>
              <a:t>↳</a:t>
            </a:r>
          </a:p>
        </p:txBody>
      </p:sp>
      <p:sp>
        <p:nvSpPr>
          <p:cNvPr id="22" name="TextBox 21"/>
          <p:cNvSpPr txBox="1"/>
          <p:nvPr/>
        </p:nvSpPr>
        <p:spPr>
          <a:xfrm>
            <a:off x="14468551" y="5424220"/>
            <a:ext cx="7338745" cy="976579"/>
          </a:xfrm>
          <a:prstGeom prst="rect">
            <a:avLst/>
          </a:prstGeom>
          <a:noFill/>
        </p:spPr>
        <p:txBody>
          <a:bodyPr wrap="square" lIns="0" tIns="0" rIns="0" bIns="0" anchor="t">
            <a:spAutoFit/>
          </a:bodyPr>
          <a:lstStyle/>
          <a:p>
            <a:pPr algn="l"/>
            <a:r>
              <a:rPr sz="2200" b="0" i="0">
                <a:solidFill>
                  <a:srgbClr val="1A1A1A"/>
                </a:solidFill>
                <a:latin typeface="Arial"/>
              </a:rPr>
              <a:t>MIL-STD-882E hazard — severity &amp; probability classification</a:t>
            </a:r>
          </a:p>
        </p:txBody>
      </p:sp>
      <p:sp>
        <p:nvSpPr>
          <p:cNvPr id="23" name="TextBox 22"/>
          <p:cNvSpPr txBox="1"/>
          <p:nvPr/>
        </p:nvSpPr>
        <p:spPr>
          <a:xfrm>
            <a:off x="13793724" y="6596115"/>
            <a:ext cx="590473" cy="813816"/>
          </a:xfrm>
          <a:prstGeom prst="rect">
            <a:avLst/>
          </a:prstGeom>
          <a:noFill/>
        </p:spPr>
        <p:txBody>
          <a:bodyPr wrap="square" lIns="0" tIns="0" rIns="0" bIns="0" anchor="t">
            <a:spAutoFit/>
          </a:bodyPr>
          <a:lstStyle/>
          <a:p>
            <a:pPr algn="l"/>
            <a:r>
              <a:rPr sz="2600" b="1" i="0">
                <a:solidFill>
                  <a:srgbClr val="B97B12"/>
                </a:solidFill>
                <a:latin typeface="Arial"/>
              </a:rPr>
              <a:t>↳</a:t>
            </a:r>
          </a:p>
        </p:txBody>
      </p:sp>
      <p:sp>
        <p:nvSpPr>
          <p:cNvPr id="24" name="TextBox 23"/>
          <p:cNvSpPr txBox="1"/>
          <p:nvPr/>
        </p:nvSpPr>
        <p:spPr>
          <a:xfrm>
            <a:off x="14468551" y="6596115"/>
            <a:ext cx="7338745" cy="976579"/>
          </a:xfrm>
          <a:prstGeom prst="rect">
            <a:avLst/>
          </a:prstGeom>
          <a:noFill/>
        </p:spPr>
        <p:txBody>
          <a:bodyPr wrap="square" lIns="0" tIns="0" rIns="0" bIns="0" anchor="t">
            <a:spAutoFit/>
          </a:bodyPr>
          <a:lstStyle/>
          <a:p>
            <a:pPr algn="l"/>
            <a:r>
              <a:rPr sz="2200" b="0" i="0">
                <a:solidFill>
                  <a:srgbClr val="1A1A1A"/>
                </a:solidFill>
                <a:latin typeface="Arial"/>
              </a:rPr>
              <a:t>UL 4600 safety case sub-goal, linked to evidence</a:t>
            </a:r>
          </a:p>
        </p:txBody>
      </p:sp>
      <p:sp>
        <p:nvSpPr>
          <p:cNvPr id="25" name="TextBox 24"/>
          <p:cNvSpPr txBox="1"/>
          <p:nvPr/>
        </p:nvSpPr>
        <p:spPr>
          <a:xfrm>
            <a:off x="13793724" y="7768010"/>
            <a:ext cx="590473" cy="813816"/>
          </a:xfrm>
          <a:prstGeom prst="rect">
            <a:avLst/>
          </a:prstGeom>
          <a:noFill/>
        </p:spPr>
        <p:txBody>
          <a:bodyPr wrap="square" lIns="0" tIns="0" rIns="0" bIns="0" anchor="t">
            <a:spAutoFit/>
          </a:bodyPr>
          <a:lstStyle/>
          <a:p>
            <a:pPr algn="l"/>
            <a:r>
              <a:rPr sz="2600" b="1" i="0">
                <a:solidFill>
                  <a:srgbClr val="B97B12"/>
                </a:solidFill>
                <a:latin typeface="Arial"/>
              </a:rPr>
              <a:t>↳</a:t>
            </a:r>
          </a:p>
        </p:txBody>
      </p:sp>
      <p:sp>
        <p:nvSpPr>
          <p:cNvPr id="26" name="TextBox 25"/>
          <p:cNvSpPr txBox="1"/>
          <p:nvPr/>
        </p:nvSpPr>
        <p:spPr>
          <a:xfrm>
            <a:off x="14468551" y="7768010"/>
            <a:ext cx="7338745" cy="976579"/>
          </a:xfrm>
          <a:prstGeom prst="rect">
            <a:avLst/>
          </a:prstGeom>
          <a:noFill/>
        </p:spPr>
        <p:txBody>
          <a:bodyPr wrap="square" lIns="0" tIns="0" rIns="0" bIns="0" anchor="t">
            <a:spAutoFit/>
          </a:bodyPr>
          <a:lstStyle/>
          <a:p>
            <a:pPr algn="l"/>
            <a:r>
              <a:rPr sz="2200" b="0" i="0">
                <a:solidFill>
                  <a:srgbClr val="1A1A1A"/>
                </a:solidFill>
                <a:latin typeface="Arial"/>
              </a:rPr>
              <a:t>DoDD 3000.09 review artifacts, kept current</a:t>
            </a:r>
          </a:p>
        </p:txBody>
      </p:sp>
      <p:sp>
        <p:nvSpPr>
          <p:cNvPr id="27" name="TextBox 26"/>
          <p:cNvSpPr txBox="1"/>
          <p:nvPr/>
        </p:nvSpPr>
        <p:spPr>
          <a:xfrm>
            <a:off x="13540663" y="9037563"/>
            <a:ext cx="8350986" cy="976579"/>
          </a:xfrm>
          <a:prstGeom prst="rect">
            <a:avLst/>
          </a:prstGeom>
          <a:noFill/>
        </p:spPr>
        <p:txBody>
          <a:bodyPr wrap="square" lIns="0" tIns="0" rIns="0" bIns="0" anchor="t">
            <a:spAutoFit/>
          </a:bodyPr>
          <a:lstStyle/>
          <a:p>
            <a:pPr algn="l"/>
            <a:r>
              <a:rPr sz="2000" b="0" i="1">
                <a:solidFill>
                  <a:srgbClr val="595959"/>
                </a:solidFill>
                <a:latin typeface="Arial"/>
              </a:rPr>
              <a:t>Update once — corresponding elements in the other frameworks are flagged for review automatically.</a:t>
            </a:r>
          </a:p>
        </p:txBody>
      </p:sp>
      <p:sp>
        <p:nvSpPr>
          <p:cNvPr id="28" name="TextBox 27"/>
          <p:cNvSpPr txBox="1"/>
          <p:nvPr/>
        </p:nvSpPr>
        <p:spPr>
          <a:xfrm>
            <a:off x="1984248" y="11039551"/>
            <a:ext cx="20413522" cy="732434"/>
          </a:xfrm>
          <a:prstGeom prst="rect">
            <a:avLst/>
          </a:prstGeom>
          <a:noFill/>
        </p:spPr>
        <p:txBody>
          <a:bodyPr wrap="square" lIns="0" tIns="0" rIns="0" bIns="0" anchor="t">
            <a:spAutoFit/>
          </a:bodyPr>
          <a:lstStyle/>
          <a:p>
            <a:pPr algn="l"/>
            <a:r>
              <a:rPr sz="2400" b="1" i="1">
                <a:solidFill>
                  <a:srgbClr val="AD2B2A"/>
                </a:solidFill>
                <a:latin typeface="Arial"/>
              </a:rPr>
              <a:t>Net effect: the engineer's cognitive effort shifts from bookkeeping to judgment — the same transition that made parametric CAD succeed.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Adoption is won — or lost — in the first weeks</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MAKING IT STICK</a:t>
            </a:r>
          </a:p>
        </p:txBody>
      </p:sp>
      <p:sp>
        <p:nvSpPr>
          <p:cNvPr id="5" name="TextBox 4"/>
          <p:cNvSpPr txBox="1"/>
          <p:nvPr/>
        </p:nvSpPr>
        <p:spPr>
          <a:xfrm>
            <a:off x="1984248" y="2527035"/>
            <a:ext cx="20413522" cy="1220724"/>
          </a:xfrm>
          <a:prstGeom prst="rect">
            <a:avLst/>
          </a:prstGeom>
          <a:noFill/>
        </p:spPr>
        <p:txBody>
          <a:bodyPr wrap="square" lIns="0" tIns="0" rIns="0" bIns="0" anchor="t">
            <a:spAutoFit/>
          </a:bodyPr>
          <a:lstStyle/>
          <a:p>
            <a:pPr algn="l"/>
            <a:r>
              <a:rPr sz="2500" b="0" i="0">
                <a:solidFill>
                  <a:srgbClr val="1A1A1A"/>
                </a:solidFill>
                <a:latin typeface="Arial"/>
              </a:rPr>
              <a:t>The SEI found every primary MBSE barrier is cultural — and the enterprise-software world spent a decade and small fortunes proving the same lesson: adoption follows from simplifying the system, not adding features. The winning question is “why do we do it like this at all?”</a:t>
            </a:r>
          </a:p>
        </p:txBody>
      </p:sp>
      <p:sp>
        <p:nvSpPr>
          <p:cNvPr id="6" name="Oval 5"/>
          <p:cNvSpPr/>
          <p:nvPr/>
        </p:nvSpPr>
        <p:spPr>
          <a:xfrm>
            <a:off x="1984248" y="3959352"/>
            <a:ext cx="1086307" cy="1086307"/>
          </a:xfrm>
          <a:prstGeom prst="ellipse">
            <a:avLst/>
          </a:prstGeom>
          <a:solidFill>
            <a:srgbClr val="53585F"/>
          </a:solidFill>
          <a:ln>
            <a:noFill/>
          </a:ln>
          <a:effectLst/>
        </p:spPr>
        <p:txBody>
          <a:bodyPr rtlCol="0" anchor="ctr"/>
          <a:lstStyle/>
          <a:p>
            <a:pPr algn="ctr"/>
            <a:endParaRPr/>
          </a:p>
        </p:txBody>
      </p:sp>
      <p:pic>
        <p:nvPicPr>
          <p:cNvPr id="7" name="Picture 6" descr="FaBoxesStacked.png"/>
          <p:cNvPicPr>
            <a:picLocks noChangeAspect="1"/>
          </p:cNvPicPr>
          <p:nvPr/>
        </p:nvPicPr>
        <p:blipFill>
          <a:blip r:embed="rId2"/>
          <a:stretch>
            <a:fillRect/>
          </a:stretch>
        </p:blipFill>
        <p:spPr>
          <a:xfrm>
            <a:off x="2266687" y="4241791"/>
            <a:ext cx="521429" cy="521429"/>
          </a:xfrm>
          <a:prstGeom prst="rect">
            <a:avLst/>
          </a:prstGeom>
        </p:spPr>
      </p:pic>
      <p:sp>
        <p:nvSpPr>
          <p:cNvPr id="8" name="TextBox 7"/>
          <p:cNvSpPr txBox="1"/>
          <p:nvPr/>
        </p:nvSpPr>
        <p:spPr>
          <a:xfrm>
            <a:off x="3586962" y="3894246"/>
            <a:ext cx="18810808" cy="585947"/>
          </a:xfrm>
          <a:prstGeom prst="rect">
            <a:avLst/>
          </a:prstGeom>
          <a:noFill/>
        </p:spPr>
        <p:txBody>
          <a:bodyPr wrap="square" lIns="0" tIns="0" rIns="0" bIns="0" anchor="t">
            <a:spAutoFit/>
          </a:bodyPr>
          <a:lstStyle/>
          <a:p>
            <a:pPr algn="l"/>
            <a:r>
              <a:rPr sz="2700" b="1" i="0">
                <a:solidFill>
                  <a:srgbClr val="1A1A1A"/>
                </a:solidFill>
                <a:latin typeface="Arial"/>
              </a:rPr>
              <a:t>Fewer tools, not another layer</a:t>
            </a:r>
          </a:p>
        </p:txBody>
      </p:sp>
      <p:sp>
        <p:nvSpPr>
          <p:cNvPr id="9" name="TextBox 8"/>
          <p:cNvSpPr txBox="1"/>
          <p:nvPr/>
        </p:nvSpPr>
        <p:spPr>
          <a:xfrm>
            <a:off x="3586962" y="4512746"/>
            <a:ext cx="18810808" cy="1220724"/>
          </a:xfrm>
          <a:prstGeom prst="rect">
            <a:avLst/>
          </a:prstGeom>
          <a:noFill/>
        </p:spPr>
        <p:txBody>
          <a:bodyPr wrap="square" lIns="0" tIns="0" rIns="0" bIns="0" anchor="t">
            <a:spAutoFit/>
          </a:bodyPr>
          <a:lstStyle/>
          <a:p>
            <a:pPr algn="l"/>
            <a:r>
              <a:rPr sz="2200" b="0" i="0">
                <a:solidFill>
                  <a:srgbClr val="595959"/>
                </a:solidFill>
                <a:latin typeface="Arial"/>
              </a:rPr>
              <a:t>Each capability eliminates something engineers already resent — the spreadsheet trace matrix, ad hoc document-to-model translation, the review-prep fire drill — rather than adding a system on top of them.</a:t>
            </a:r>
          </a:p>
        </p:txBody>
      </p:sp>
      <p:sp>
        <p:nvSpPr>
          <p:cNvPr id="10" name="Oval 9"/>
          <p:cNvSpPr/>
          <p:nvPr/>
        </p:nvSpPr>
        <p:spPr>
          <a:xfrm>
            <a:off x="1984248" y="5749747"/>
            <a:ext cx="1086307" cy="1086307"/>
          </a:xfrm>
          <a:prstGeom prst="ellipse">
            <a:avLst/>
          </a:prstGeom>
          <a:solidFill>
            <a:srgbClr val="53585F"/>
          </a:solidFill>
          <a:ln>
            <a:noFill/>
          </a:ln>
          <a:effectLst/>
        </p:spPr>
        <p:txBody>
          <a:bodyPr rtlCol="0" anchor="ctr"/>
          <a:lstStyle/>
          <a:p>
            <a:pPr algn="ctr"/>
            <a:endParaRPr/>
          </a:p>
        </p:txBody>
      </p:sp>
      <p:pic>
        <p:nvPicPr>
          <p:cNvPr id="11" name="Picture 10" descr="FaRoute.png"/>
          <p:cNvPicPr>
            <a:picLocks noChangeAspect="1"/>
          </p:cNvPicPr>
          <p:nvPr/>
        </p:nvPicPr>
        <p:blipFill>
          <a:blip r:embed="rId3"/>
          <a:stretch>
            <a:fillRect/>
          </a:stretch>
        </p:blipFill>
        <p:spPr>
          <a:xfrm>
            <a:off x="2266687" y="6032186"/>
            <a:ext cx="521429" cy="521429"/>
          </a:xfrm>
          <a:prstGeom prst="rect">
            <a:avLst/>
          </a:prstGeom>
        </p:spPr>
      </p:pic>
      <p:sp>
        <p:nvSpPr>
          <p:cNvPr id="12" name="TextBox 11"/>
          <p:cNvSpPr txBox="1"/>
          <p:nvPr/>
        </p:nvSpPr>
        <p:spPr>
          <a:xfrm>
            <a:off x="3586962" y="5684641"/>
            <a:ext cx="18810808" cy="585947"/>
          </a:xfrm>
          <a:prstGeom prst="rect">
            <a:avLst/>
          </a:prstGeom>
          <a:noFill/>
        </p:spPr>
        <p:txBody>
          <a:bodyPr wrap="square" lIns="0" tIns="0" rIns="0" bIns="0" anchor="t">
            <a:spAutoFit/>
          </a:bodyPr>
          <a:lstStyle/>
          <a:p>
            <a:pPr algn="l"/>
            <a:r>
              <a:rPr sz="2700" b="1" i="0">
                <a:solidFill>
                  <a:srgbClr val="1A1A1A"/>
                </a:solidFill>
                <a:latin typeface="Arial"/>
              </a:rPr>
              <a:t>Deploy independently — start where it hurts most</a:t>
            </a:r>
          </a:p>
        </p:txBody>
      </p:sp>
      <p:sp>
        <p:nvSpPr>
          <p:cNvPr id="13" name="TextBox 12"/>
          <p:cNvSpPr txBox="1"/>
          <p:nvPr/>
        </p:nvSpPr>
        <p:spPr>
          <a:xfrm>
            <a:off x="3586962" y="6303142"/>
            <a:ext cx="18810808" cy="1220724"/>
          </a:xfrm>
          <a:prstGeom prst="rect">
            <a:avLst/>
          </a:prstGeom>
          <a:noFill/>
        </p:spPr>
        <p:txBody>
          <a:bodyPr wrap="square" lIns="0" tIns="0" rIns="0" bIns="0" anchor="t">
            <a:spAutoFit/>
          </a:bodyPr>
          <a:lstStyle/>
          <a:p>
            <a:pPr algn="l"/>
            <a:r>
              <a:rPr sz="2200" b="0" i="0">
                <a:solidFill>
                  <a:srgbClr val="595959"/>
                </a:solidFill>
                <a:latin typeface="Arial"/>
              </a:rPr>
              <a:t>Traceability, formalization, and safety case assessment each stand alone. Adopt the one that addresses the program's acutest pain point; expand incrementally from there.</a:t>
            </a:r>
          </a:p>
        </p:txBody>
      </p:sp>
      <p:sp>
        <p:nvSpPr>
          <p:cNvPr id="14" name="Oval 13"/>
          <p:cNvSpPr/>
          <p:nvPr/>
        </p:nvSpPr>
        <p:spPr>
          <a:xfrm>
            <a:off x="1984248" y="7540142"/>
            <a:ext cx="1086307" cy="1086307"/>
          </a:xfrm>
          <a:prstGeom prst="ellipse">
            <a:avLst/>
          </a:prstGeom>
          <a:solidFill>
            <a:srgbClr val="B97B12"/>
          </a:solidFill>
          <a:ln>
            <a:noFill/>
          </a:ln>
          <a:effectLst/>
        </p:spPr>
        <p:txBody>
          <a:bodyPr rtlCol="0" anchor="ctr"/>
          <a:lstStyle/>
          <a:p>
            <a:pPr algn="ctr"/>
            <a:endParaRPr/>
          </a:p>
        </p:txBody>
      </p:sp>
      <p:pic>
        <p:nvPicPr>
          <p:cNvPr id="15" name="Picture 14" descr="FaGaugeHigh.png"/>
          <p:cNvPicPr>
            <a:picLocks noChangeAspect="1"/>
          </p:cNvPicPr>
          <p:nvPr/>
        </p:nvPicPr>
        <p:blipFill>
          <a:blip r:embed="rId4"/>
          <a:stretch>
            <a:fillRect/>
          </a:stretch>
        </p:blipFill>
        <p:spPr>
          <a:xfrm>
            <a:off x="2266687" y="7822581"/>
            <a:ext cx="521429" cy="521429"/>
          </a:xfrm>
          <a:prstGeom prst="rect">
            <a:avLst/>
          </a:prstGeom>
        </p:spPr>
      </p:pic>
      <p:sp>
        <p:nvSpPr>
          <p:cNvPr id="16" name="TextBox 15"/>
          <p:cNvSpPr txBox="1"/>
          <p:nvPr/>
        </p:nvSpPr>
        <p:spPr>
          <a:xfrm>
            <a:off x="3586962" y="7475037"/>
            <a:ext cx="18810808" cy="585947"/>
          </a:xfrm>
          <a:prstGeom prst="rect">
            <a:avLst/>
          </a:prstGeom>
          <a:noFill/>
        </p:spPr>
        <p:txBody>
          <a:bodyPr wrap="square" lIns="0" tIns="0" rIns="0" bIns="0" anchor="t">
            <a:spAutoFit/>
          </a:bodyPr>
          <a:lstStyle/>
          <a:p>
            <a:pPr algn="l"/>
            <a:r>
              <a:rPr sz="2700" b="1" i="0">
                <a:solidFill>
                  <a:srgbClr val="1A1A1A"/>
                </a:solidFill>
                <a:latin typeface="Arial"/>
              </a:rPr>
              <a:t>Tangible effort reduction within the first iteration cycle</a:t>
            </a:r>
          </a:p>
        </p:txBody>
      </p:sp>
      <p:sp>
        <p:nvSpPr>
          <p:cNvPr id="17" name="TextBox 16"/>
          <p:cNvSpPr txBox="1"/>
          <p:nvPr/>
        </p:nvSpPr>
        <p:spPr>
          <a:xfrm>
            <a:off x="3586962" y="8093537"/>
            <a:ext cx="18810808" cy="1220724"/>
          </a:xfrm>
          <a:prstGeom prst="rect">
            <a:avLst/>
          </a:prstGeom>
          <a:noFill/>
        </p:spPr>
        <p:txBody>
          <a:bodyPr wrap="square" lIns="0" tIns="0" rIns="0" bIns="0" anchor="t">
            <a:spAutoFit/>
          </a:bodyPr>
          <a:lstStyle/>
          <a:p>
            <a:pPr algn="l"/>
            <a:r>
              <a:rPr sz="2200" b="0" i="0">
                <a:solidFill>
                  <a:srgbClr val="595959"/>
                </a:solidFill>
                <a:latin typeface="Arial"/>
              </a:rPr>
              <a:t>If engineers don't feel relief within weeks — not months — adoption stalls regardless of long-term potential. Early, visible wins are a design requirement, not a marketing goal.</a:t>
            </a:r>
          </a:p>
        </p:txBody>
      </p:sp>
      <p:sp>
        <p:nvSpPr>
          <p:cNvPr id="18" name="Oval 17"/>
          <p:cNvSpPr/>
          <p:nvPr/>
        </p:nvSpPr>
        <p:spPr>
          <a:xfrm>
            <a:off x="1984248" y="9330537"/>
            <a:ext cx="1086307" cy="1086307"/>
          </a:xfrm>
          <a:prstGeom prst="ellipse">
            <a:avLst/>
          </a:prstGeom>
          <a:solidFill>
            <a:srgbClr val="53585F"/>
          </a:solidFill>
          <a:ln>
            <a:noFill/>
          </a:ln>
          <a:effectLst/>
        </p:spPr>
        <p:txBody>
          <a:bodyPr rtlCol="0" anchor="ctr"/>
          <a:lstStyle/>
          <a:p>
            <a:pPr algn="ctr"/>
            <a:endParaRPr/>
          </a:p>
        </p:txBody>
      </p:sp>
      <p:pic>
        <p:nvPicPr>
          <p:cNvPr id="19" name="Picture 18" descr="FaStairs.png"/>
          <p:cNvPicPr>
            <a:picLocks noChangeAspect="1"/>
          </p:cNvPicPr>
          <p:nvPr/>
        </p:nvPicPr>
        <p:blipFill>
          <a:blip r:embed="rId5"/>
          <a:stretch>
            <a:fillRect/>
          </a:stretch>
        </p:blipFill>
        <p:spPr>
          <a:xfrm>
            <a:off x="2266687" y="9612976"/>
            <a:ext cx="521429" cy="521429"/>
          </a:xfrm>
          <a:prstGeom prst="rect">
            <a:avLst/>
          </a:prstGeom>
        </p:spPr>
      </p:pic>
      <p:sp>
        <p:nvSpPr>
          <p:cNvPr id="20" name="TextBox 19"/>
          <p:cNvSpPr txBox="1"/>
          <p:nvPr/>
        </p:nvSpPr>
        <p:spPr>
          <a:xfrm>
            <a:off x="3586962" y="9265432"/>
            <a:ext cx="18810808" cy="585947"/>
          </a:xfrm>
          <a:prstGeom prst="rect">
            <a:avLst/>
          </a:prstGeom>
          <a:noFill/>
        </p:spPr>
        <p:txBody>
          <a:bodyPr wrap="square" lIns="0" tIns="0" rIns="0" bIns="0" anchor="t">
            <a:spAutoFit/>
          </a:bodyPr>
          <a:lstStyle/>
          <a:p>
            <a:pPr algn="l"/>
            <a:r>
              <a:rPr sz="2700" b="1" i="0">
                <a:solidFill>
                  <a:srgbClr val="1A1A1A"/>
                </a:solidFill>
                <a:latin typeface="Arial"/>
              </a:rPr>
              <a:t>Champion-led pilots generate the early proof</a:t>
            </a:r>
          </a:p>
        </p:txBody>
      </p:sp>
      <p:sp>
        <p:nvSpPr>
          <p:cNvPr id="21" name="TextBox 20"/>
          <p:cNvSpPr txBox="1"/>
          <p:nvPr/>
        </p:nvSpPr>
        <p:spPr>
          <a:xfrm>
            <a:off x="3586962" y="9883932"/>
            <a:ext cx="18810808" cy="1220724"/>
          </a:xfrm>
          <a:prstGeom prst="rect">
            <a:avLst/>
          </a:prstGeom>
          <a:noFill/>
        </p:spPr>
        <p:txBody>
          <a:bodyPr wrap="square" lIns="0" tIns="0" rIns="0" bIns="0" anchor="t">
            <a:spAutoFit/>
          </a:bodyPr>
          <a:lstStyle/>
          <a:p>
            <a:pPr algn="l"/>
            <a:r>
              <a:rPr sz="2200" b="0" i="0">
                <a:solidFill>
                  <a:srgbClr val="595959"/>
                </a:solidFill>
                <a:latin typeface="Arial"/>
              </a:rPr>
              <a:t>Shadow-mode pilots run by internal champions — beside the manual workflow, not replacing it — give the program evidence of value before it commits its baseline, and the same data feeds the go/no-go gates.</a:t>
            </a:r>
          </a:p>
        </p:txBody>
      </p:sp>
      <p:sp>
        <p:nvSpPr>
          <p:cNvPr id="22" name="TextBox 21"/>
          <p:cNvSpPr txBox="1"/>
          <p:nvPr/>
        </p:nvSpPr>
        <p:spPr>
          <a:xfrm>
            <a:off x="1984248" y="11202314"/>
            <a:ext cx="20413522" cy="683605"/>
          </a:xfrm>
          <a:prstGeom prst="rect">
            <a:avLst/>
          </a:prstGeom>
          <a:noFill/>
        </p:spPr>
        <p:txBody>
          <a:bodyPr wrap="square" lIns="0" tIns="0" rIns="0" bIns="0" anchor="t">
            <a:spAutoFit/>
          </a:bodyPr>
          <a:lstStyle/>
          <a:p>
            <a:pPr algn="l"/>
            <a:r>
              <a:rPr sz="2800" b="1" i="1">
                <a:solidFill>
                  <a:srgbClr val="AD2B2A"/>
                </a:solidFill>
                <a:latin typeface="Arial"/>
              </a:rPr>
              <a:t>Weeks to visible value, or the long-term potential never gets its chance.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6210" y="-195943"/>
            <a:ext cx="20665440" cy="0"/>
          </a:xfrm>
        </p:spPr>
        <p:txBody>
          <a:bodyPr wrap="square"/>
          <a:lstStyle/>
          <a:p>
            <a:r>
              <a:rPr sz="4000" b="1">
                <a:solidFill>
                  <a:srgbClr val="1A1A1A"/>
                </a:solidFill>
                <a:latin typeface="Arial"/>
              </a:rPr>
              <a:t>Take the savings. Keep the rigor.</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TAKEAWAYS</a:t>
            </a:r>
          </a:p>
        </p:txBody>
      </p:sp>
      <p:sp>
        <p:nvSpPr>
          <p:cNvPr id="5" name="TextBox 4"/>
          <p:cNvSpPr txBox="1"/>
          <p:nvPr/>
        </p:nvSpPr>
        <p:spPr>
          <a:xfrm>
            <a:off x="1984248" y="2494483"/>
            <a:ext cx="20413522" cy="813816"/>
          </a:xfrm>
          <a:prstGeom prst="rect">
            <a:avLst/>
          </a:prstGeom>
          <a:noFill/>
        </p:spPr>
        <p:txBody>
          <a:bodyPr wrap="square" lIns="0" tIns="0" rIns="0" bIns="0" anchor="t">
            <a:spAutoFit/>
          </a:bodyPr>
          <a:lstStyle/>
          <a:p>
            <a:pPr algn="l"/>
            <a:r>
              <a:rPr sz="3000" b="0" i="1">
                <a:solidFill>
                  <a:srgbClr val="53585F"/>
                </a:solidFill>
                <a:latin typeface="Arial"/>
              </a:rPr>
              <a:t>Hold AI-augmented safety tools to the same evidentiary standard as the systems they assess.</a:t>
            </a:r>
          </a:p>
        </p:txBody>
      </p:sp>
      <p:sp>
        <p:nvSpPr>
          <p:cNvPr id="6" name="Oval 5"/>
          <p:cNvSpPr/>
          <p:nvPr/>
        </p:nvSpPr>
        <p:spPr>
          <a:xfrm>
            <a:off x="1984248" y="4008180"/>
            <a:ext cx="921715" cy="921715"/>
          </a:xfrm>
          <a:prstGeom prst="ellipse">
            <a:avLst/>
          </a:prstGeom>
          <a:solidFill>
            <a:srgbClr val="53585F"/>
          </a:solidFill>
          <a:ln>
            <a:noFill/>
          </a:ln>
          <a:effectLst/>
        </p:spPr>
        <p:txBody>
          <a:bodyPr rtlCol="0" anchor="ctr"/>
          <a:lstStyle/>
          <a:p>
            <a:pPr algn="ctr"/>
            <a:endParaRPr/>
          </a:p>
        </p:txBody>
      </p:sp>
      <p:pic>
        <p:nvPicPr>
          <p:cNvPr id="7" name="Picture 6" descr="FaBrain.png"/>
          <p:cNvPicPr>
            <a:picLocks noChangeAspect="1"/>
          </p:cNvPicPr>
          <p:nvPr/>
        </p:nvPicPr>
        <p:blipFill>
          <a:blip r:embed="rId2"/>
          <a:stretch>
            <a:fillRect/>
          </a:stretch>
        </p:blipFill>
        <p:spPr>
          <a:xfrm>
            <a:off x="2223893" y="4247825"/>
            <a:ext cx="442425" cy="442425"/>
          </a:xfrm>
          <a:prstGeom prst="rect">
            <a:avLst/>
          </a:prstGeom>
        </p:spPr>
      </p:pic>
      <p:sp>
        <p:nvSpPr>
          <p:cNvPr id="8" name="TextBox 7"/>
          <p:cNvSpPr txBox="1"/>
          <p:nvPr/>
        </p:nvSpPr>
        <p:spPr>
          <a:xfrm>
            <a:off x="3502609" y="3796588"/>
            <a:ext cx="18895161" cy="1546250"/>
          </a:xfrm>
          <a:prstGeom prst="rect">
            <a:avLst/>
          </a:prstGeom>
          <a:noFill/>
        </p:spPr>
        <p:txBody>
          <a:bodyPr wrap="square" lIns="0" tIns="0" rIns="0" bIns="0" anchor="ctr">
            <a:spAutoFit/>
          </a:bodyPr>
          <a:lstStyle/>
          <a:p>
            <a:pPr algn="l"/>
            <a:r>
              <a:rPr sz="2200" b="0" i="0">
                <a:solidFill>
                  <a:srgbClr val="1A1A1A"/>
                </a:solidFill>
                <a:latin typeface="Arial"/>
              </a:rPr>
              <a:t>The MBSE gap is cognitive overload, not tooling — mandates outran the manual burden of traceability, formalization, and auditable safety argument.</a:t>
            </a:r>
          </a:p>
        </p:txBody>
      </p:sp>
      <p:sp>
        <p:nvSpPr>
          <p:cNvPr id="9" name="Oval 8"/>
          <p:cNvSpPr/>
          <p:nvPr/>
        </p:nvSpPr>
        <p:spPr>
          <a:xfrm>
            <a:off x="1984248" y="5554431"/>
            <a:ext cx="921715" cy="921715"/>
          </a:xfrm>
          <a:prstGeom prst="ellipse">
            <a:avLst/>
          </a:prstGeom>
          <a:solidFill>
            <a:srgbClr val="53585F"/>
          </a:solidFill>
          <a:ln>
            <a:noFill/>
          </a:ln>
          <a:effectLst/>
        </p:spPr>
        <p:txBody>
          <a:bodyPr rtlCol="0" anchor="ctr"/>
          <a:lstStyle/>
          <a:p>
            <a:pPr algn="ctr"/>
            <a:endParaRPr/>
          </a:p>
        </p:txBody>
      </p:sp>
      <p:pic>
        <p:nvPicPr>
          <p:cNvPr id="10" name="Picture 9" descr="FaScaleBalanced.png"/>
          <p:cNvPicPr>
            <a:picLocks noChangeAspect="1"/>
          </p:cNvPicPr>
          <p:nvPr/>
        </p:nvPicPr>
        <p:blipFill>
          <a:blip r:embed="rId3"/>
          <a:stretch>
            <a:fillRect/>
          </a:stretch>
        </p:blipFill>
        <p:spPr>
          <a:xfrm>
            <a:off x="2223893" y="5794076"/>
            <a:ext cx="442425" cy="442425"/>
          </a:xfrm>
          <a:prstGeom prst="rect">
            <a:avLst/>
          </a:prstGeom>
        </p:spPr>
      </p:pic>
      <p:sp>
        <p:nvSpPr>
          <p:cNvPr id="11" name="TextBox 10"/>
          <p:cNvSpPr txBox="1"/>
          <p:nvPr/>
        </p:nvSpPr>
        <p:spPr>
          <a:xfrm>
            <a:off x="3502609" y="5342839"/>
            <a:ext cx="18895161" cy="1546250"/>
          </a:xfrm>
          <a:prstGeom prst="rect">
            <a:avLst/>
          </a:prstGeom>
          <a:noFill/>
        </p:spPr>
        <p:txBody>
          <a:bodyPr wrap="square" lIns="0" tIns="0" rIns="0" bIns="0" anchor="ctr">
            <a:spAutoFit/>
          </a:bodyPr>
          <a:lstStyle/>
          <a:p>
            <a:pPr algn="l"/>
            <a:r>
              <a:rPr sz="2200" b="0" i="0">
                <a:solidFill>
                  <a:srgbClr val="1A1A1A"/>
                </a:solidFill>
                <a:latin typeface="Arial"/>
              </a:rPr>
              <a:t>The culture clash is resolvable: AI-community pace, bound by safety-community rigor — tool qualification, artifact preservation, engineered human oversight.</a:t>
            </a:r>
          </a:p>
        </p:txBody>
      </p:sp>
      <p:sp>
        <p:nvSpPr>
          <p:cNvPr id="12" name="Oval 11"/>
          <p:cNvSpPr/>
          <p:nvPr/>
        </p:nvSpPr>
        <p:spPr>
          <a:xfrm>
            <a:off x="1984248" y="7100681"/>
            <a:ext cx="921715" cy="921715"/>
          </a:xfrm>
          <a:prstGeom prst="ellipse">
            <a:avLst/>
          </a:prstGeom>
          <a:solidFill>
            <a:srgbClr val="53585F"/>
          </a:solidFill>
          <a:ln>
            <a:noFill/>
          </a:ln>
          <a:effectLst/>
        </p:spPr>
        <p:txBody>
          <a:bodyPr rtlCol="0" anchor="ctr"/>
          <a:lstStyle/>
          <a:p>
            <a:pPr algn="ctr"/>
            <a:endParaRPr/>
          </a:p>
        </p:txBody>
      </p:sp>
      <p:pic>
        <p:nvPicPr>
          <p:cNvPr id="13" name="Picture 12" descr="FaShieldHalved.png"/>
          <p:cNvPicPr>
            <a:picLocks noChangeAspect="1"/>
          </p:cNvPicPr>
          <p:nvPr/>
        </p:nvPicPr>
        <p:blipFill>
          <a:blip r:embed="rId4"/>
          <a:stretch>
            <a:fillRect/>
          </a:stretch>
        </p:blipFill>
        <p:spPr>
          <a:xfrm>
            <a:off x="2223893" y="7340326"/>
            <a:ext cx="442425" cy="442425"/>
          </a:xfrm>
          <a:prstGeom prst="rect">
            <a:avLst/>
          </a:prstGeom>
        </p:spPr>
      </p:pic>
      <p:sp>
        <p:nvSpPr>
          <p:cNvPr id="14" name="TextBox 13"/>
          <p:cNvSpPr txBox="1"/>
          <p:nvPr/>
        </p:nvSpPr>
        <p:spPr>
          <a:xfrm>
            <a:off x="3502609" y="6889089"/>
            <a:ext cx="18895161" cy="1546250"/>
          </a:xfrm>
          <a:prstGeom prst="rect">
            <a:avLst/>
          </a:prstGeom>
          <a:noFill/>
        </p:spPr>
        <p:txBody>
          <a:bodyPr wrap="square" lIns="0" tIns="0" rIns="0" bIns="0" anchor="ctr">
            <a:spAutoFit/>
          </a:bodyPr>
          <a:lstStyle/>
          <a:p>
            <a:pPr algn="l"/>
            <a:r>
              <a:rPr sz="2200" b="0" i="0">
                <a:solidFill>
                  <a:srgbClr val="1A1A1A"/>
                </a:solidFill>
                <a:latin typeface="Arial"/>
              </a:rPr>
              <a:t>The Digital Safety Twin operationalizes that bargain: AI accelerates the mechanics; qualified engineers keep intellectual authority over every safety judgment.</a:t>
            </a:r>
          </a:p>
        </p:txBody>
      </p:sp>
      <p:sp>
        <p:nvSpPr>
          <p:cNvPr id="15" name="Oval 14"/>
          <p:cNvSpPr/>
          <p:nvPr/>
        </p:nvSpPr>
        <p:spPr>
          <a:xfrm>
            <a:off x="1984248" y="8646932"/>
            <a:ext cx="921715" cy="921715"/>
          </a:xfrm>
          <a:prstGeom prst="ellipse">
            <a:avLst/>
          </a:prstGeom>
          <a:solidFill>
            <a:srgbClr val="53585F"/>
          </a:solidFill>
          <a:ln>
            <a:noFill/>
          </a:ln>
          <a:effectLst/>
        </p:spPr>
        <p:txBody>
          <a:bodyPr rtlCol="0" anchor="ctr"/>
          <a:lstStyle/>
          <a:p>
            <a:pPr algn="ctr"/>
            <a:endParaRPr/>
          </a:p>
        </p:txBody>
      </p:sp>
      <p:pic>
        <p:nvPicPr>
          <p:cNvPr id="16" name="Picture 15" descr="FaSeedling.png"/>
          <p:cNvPicPr>
            <a:picLocks noChangeAspect="1"/>
          </p:cNvPicPr>
          <p:nvPr/>
        </p:nvPicPr>
        <p:blipFill>
          <a:blip r:embed="rId5"/>
          <a:stretch>
            <a:fillRect/>
          </a:stretch>
        </p:blipFill>
        <p:spPr>
          <a:xfrm>
            <a:off x="2223893" y="8886577"/>
            <a:ext cx="442425" cy="442425"/>
          </a:xfrm>
          <a:prstGeom prst="rect">
            <a:avLst/>
          </a:prstGeom>
        </p:spPr>
      </p:pic>
      <p:sp>
        <p:nvSpPr>
          <p:cNvPr id="17" name="TextBox 16"/>
          <p:cNvSpPr txBox="1"/>
          <p:nvPr/>
        </p:nvSpPr>
        <p:spPr>
          <a:xfrm>
            <a:off x="3502609" y="8435340"/>
            <a:ext cx="18895161" cy="1546250"/>
          </a:xfrm>
          <a:prstGeom prst="rect">
            <a:avLst/>
          </a:prstGeom>
          <a:noFill/>
        </p:spPr>
        <p:txBody>
          <a:bodyPr wrap="square" lIns="0" tIns="0" rIns="0" bIns="0" anchor="ctr">
            <a:spAutoFit/>
          </a:bodyPr>
          <a:lstStyle/>
          <a:p>
            <a:pPr algn="l"/>
            <a:r>
              <a:rPr sz="2200" b="0" i="0">
                <a:solidFill>
                  <a:srgbClr val="1A1A1A"/>
                </a:solidFill>
                <a:latin typeface="Arial"/>
              </a:rPr>
              <a:t>The change is coming regardless — XM30-class and RCV-class safety cases will not scale on spreadsheets. Start bounded and instrumented now: the traceability discipline, provenance practices, and review workflows you build today are what any AI-augmented approach will run on.</a:t>
            </a:r>
          </a:p>
        </p:txBody>
      </p:sp>
      <p:sp>
        <p:nvSpPr>
          <p:cNvPr id="18" name="Rounded Rectangle 17"/>
          <p:cNvSpPr/>
          <p:nvPr/>
        </p:nvSpPr>
        <p:spPr>
          <a:xfrm>
            <a:off x="1984248" y="10225735"/>
            <a:ext cx="20413522" cy="1220724"/>
          </a:xfrm>
          <a:prstGeom prst="roundRect">
            <a:avLst>
              <a:gd name="adj" fmla="val 12000"/>
            </a:avLst>
          </a:prstGeom>
          <a:solidFill>
            <a:srgbClr val="1A1A1A"/>
          </a:solidFill>
          <a:ln>
            <a:noFill/>
          </a:ln>
          <a:effectLst/>
        </p:spPr>
        <p:txBody>
          <a:bodyPr rtlCol="0" anchor="ctr"/>
          <a:lstStyle/>
          <a:p>
            <a:pPr algn="ctr"/>
            <a:endParaRPr/>
          </a:p>
        </p:txBody>
      </p:sp>
      <p:sp>
        <p:nvSpPr>
          <p:cNvPr id="19" name="TextBox 18"/>
          <p:cNvSpPr txBox="1"/>
          <p:nvPr/>
        </p:nvSpPr>
        <p:spPr>
          <a:xfrm>
            <a:off x="2490368" y="10274564"/>
            <a:ext cx="19401282" cy="1123066"/>
          </a:xfrm>
          <a:prstGeom prst="rect">
            <a:avLst/>
          </a:prstGeom>
          <a:noFill/>
        </p:spPr>
        <p:txBody>
          <a:bodyPr wrap="square" lIns="0" tIns="0" rIns="0" bIns="0" anchor="ctr">
            <a:spAutoFit/>
          </a:bodyPr>
          <a:lstStyle/>
          <a:p>
            <a:pPr algn="l"/>
            <a:r>
              <a:rPr sz="2200" b="1" i="0">
                <a:solidFill>
                  <a:srgbClr val="FBAE40"/>
                </a:solidFill>
                <a:latin typeface="Arial"/>
              </a:rPr>
              <a:t>The gap is open:  </a:t>
            </a:r>
            <a:r>
              <a:rPr sz="2200" b="0" i="0">
                <a:solidFill>
                  <a:srgbClr val="FFFFFF"/>
                </a:solidFill>
                <a:latin typeface="Arial"/>
              </a:rPr>
              <a:t>no commercial MBSE tool today unifies AI hazard analysis, safety case generation, and 882E compliance in one workflow. We're working in that gap — if your program is confronting it, come compare notes.</a:t>
            </a:r>
          </a:p>
        </p:txBody>
      </p:sp>
      <p:sp>
        <p:nvSpPr>
          <p:cNvPr id="20" name="TextBox 19"/>
          <p:cNvSpPr txBox="1"/>
          <p:nvPr/>
        </p:nvSpPr>
        <p:spPr>
          <a:xfrm>
            <a:off x="1984248" y="11609222"/>
            <a:ext cx="17714214" cy="488289"/>
          </a:xfrm>
          <a:prstGeom prst="rect">
            <a:avLst/>
          </a:prstGeom>
          <a:noFill/>
        </p:spPr>
        <p:txBody>
          <a:bodyPr wrap="square" lIns="0" tIns="0" rIns="0" bIns="0" anchor="t">
            <a:spAutoFit/>
          </a:bodyPr>
          <a:lstStyle/>
          <a:p>
            <a:pPr algn="l"/>
            <a:r>
              <a:rPr sz="2000" b="0" i="0">
                <a:solidFill>
                  <a:srgbClr val="595959"/>
                </a:solidFill>
                <a:latin typeface="Arial"/>
              </a:rPr>
              <a:t>Nelson Santini  ·  Anoop Balakrishnan  ·  Michael Wagner   |   Edge Case   ·   mwagner@ecr.ai   ·   find us during the symposium</a:t>
            </a:r>
          </a:p>
        </p:txBody>
      </p:sp>
      <p:pic>
        <p:nvPicPr>
          <p:cNvPr id="21" name="Picture 20" descr="logo_dark.png"/>
          <p:cNvPicPr>
            <a:picLocks noChangeAspect="1"/>
          </p:cNvPicPr>
          <p:nvPr/>
        </p:nvPicPr>
        <p:blipFill>
          <a:blip r:embed="rId6"/>
          <a:stretch>
            <a:fillRect/>
          </a:stretch>
        </p:blipFill>
        <p:spPr>
          <a:xfrm>
            <a:off x="20025360" y="11544117"/>
            <a:ext cx="2377440" cy="7011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The mandate is real. The measured benefit isn't — yet.</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THE MBSE PROBLEM</a:t>
            </a:r>
          </a:p>
        </p:txBody>
      </p:sp>
      <p:sp>
        <p:nvSpPr>
          <p:cNvPr id="5" name="TextBox 4"/>
          <p:cNvSpPr txBox="1"/>
          <p:nvPr/>
        </p:nvSpPr>
        <p:spPr>
          <a:xfrm>
            <a:off x="1984248" y="2527035"/>
            <a:ext cx="20413522" cy="1220724"/>
          </a:xfrm>
          <a:prstGeom prst="rect">
            <a:avLst/>
          </a:prstGeom>
          <a:noFill/>
        </p:spPr>
        <p:txBody>
          <a:bodyPr wrap="square" lIns="0" tIns="0" rIns="0" bIns="0" anchor="t">
            <a:spAutoFit/>
          </a:bodyPr>
          <a:lstStyle/>
          <a:p>
            <a:pPr algn="l"/>
            <a:r>
              <a:rPr sz="2600" b="0" i="0">
                <a:solidFill>
                  <a:srgbClr val="1A1A1A"/>
                </a:solidFill>
                <a:latin typeface="Arial"/>
              </a:rPr>
              <a:t>DoDI 5000.97 (Dec 2023) requires program managers to implement digital engineering “to the maximum extent possible.” MBSE sits at the center of that vision. Here is what the assessments actually found:</a:t>
            </a:r>
          </a:p>
        </p:txBody>
      </p:sp>
      <p:sp>
        <p:nvSpPr>
          <p:cNvPr id="6" name="Rounded Rectangle 5"/>
          <p:cNvSpPr/>
          <p:nvPr/>
        </p:nvSpPr>
        <p:spPr>
          <a:xfrm>
            <a:off x="1984248" y="4040733"/>
            <a:ext cx="6495211" cy="5778093"/>
          </a:xfrm>
          <a:prstGeom prst="roundRect">
            <a:avLst>
              <a:gd name="adj" fmla="val 12000"/>
            </a:avLst>
          </a:prstGeom>
          <a:solidFill>
            <a:srgbClr val="EDEDED"/>
          </a:solidFill>
          <a:ln>
            <a:noFill/>
          </a:ln>
          <a:effectLst/>
        </p:spPr>
        <p:txBody>
          <a:bodyPr rtlCol="0" anchor="ctr"/>
          <a:lstStyle/>
          <a:p>
            <a:pPr algn="ctr"/>
            <a:endParaRPr/>
          </a:p>
        </p:txBody>
      </p:sp>
      <p:sp>
        <p:nvSpPr>
          <p:cNvPr id="7" name="TextBox 6"/>
          <p:cNvSpPr txBox="1"/>
          <p:nvPr/>
        </p:nvSpPr>
        <p:spPr>
          <a:xfrm>
            <a:off x="2490368" y="4447641"/>
            <a:ext cx="5482971" cy="1871776"/>
          </a:xfrm>
          <a:prstGeom prst="rect">
            <a:avLst/>
          </a:prstGeom>
          <a:noFill/>
        </p:spPr>
        <p:txBody>
          <a:bodyPr wrap="square" lIns="0" tIns="0" rIns="0" bIns="0" anchor="t">
            <a:spAutoFit/>
          </a:bodyPr>
          <a:lstStyle/>
          <a:p>
            <a:pPr algn="l"/>
            <a:r>
              <a:rPr sz="10200" b="1" i="0">
                <a:solidFill>
                  <a:srgbClr val="AD2B2A"/>
                </a:solidFill>
                <a:latin typeface="Arial"/>
              </a:rPr>
              <a:t>&lt;1%</a:t>
            </a:r>
          </a:p>
        </p:txBody>
      </p:sp>
      <p:sp>
        <p:nvSpPr>
          <p:cNvPr id="8" name="TextBox 7"/>
          <p:cNvSpPr txBox="1"/>
          <p:nvPr/>
        </p:nvSpPr>
        <p:spPr>
          <a:xfrm>
            <a:off x="2490368" y="6400800"/>
            <a:ext cx="5482971" cy="2197303"/>
          </a:xfrm>
          <a:prstGeom prst="rect">
            <a:avLst/>
          </a:prstGeom>
          <a:noFill/>
        </p:spPr>
        <p:txBody>
          <a:bodyPr wrap="square" lIns="0" tIns="0" rIns="0" bIns="0" anchor="t">
            <a:spAutoFit/>
          </a:bodyPr>
          <a:lstStyle/>
          <a:p>
            <a:pPr algn="l"/>
            <a:r>
              <a:rPr sz="2400" b="0" i="0">
                <a:solidFill>
                  <a:srgbClr val="1A1A1A"/>
                </a:solidFill>
                <a:latin typeface="Arial"/>
              </a:rPr>
              <a:t>of published literature actually quantified MBSE benefits — the rest merely perceived them</a:t>
            </a:r>
          </a:p>
        </p:txBody>
      </p:sp>
      <p:sp>
        <p:nvSpPr>
          <p:cNvPr id="9" name="TextBox 8"/>
          <p:cNvSpPr txBox="1"/>
          <p:nvPr/>
        </p:nvSpPr>
        <p:spPr>
          <a:xfrm>
            <a:off x="2490368" y="8842248"/>
            <a:ext cx="5482971" cy="651052"/>
          </a:xfrm>
          <a:prstGeom prst="rect">
            <a:avLst/>
          </a:prstGeom>
          <a:noFill/>
        </p:spPr>
        <p:txBody>
          <a:bodyPr wrap="square" lIns="0" tIns="0" rIns="0" bIns="0" anchor="t">
            <a:spAutoFit/>
          </a:bodyPr>
          <a:lstStyle/>
          <a:p>
            <a:pPr algn="l"/>
            <a:r>
              <a:rPr sz="1900" b="0" i="1">
                <a:solidFill>
                  <a:srgbClr val="595959"/>
                </a:solidFill>
                <a:latin typeface="Arial"/>
              </a:rPr>
              <a:t>Defense Science Board, 2024</a:t>
            </a:r>
          </a:p>
        </p:txBody>
      </p:sp>
      <p:sp>
        <p:nvSpPr>
          <p:cNvPr id="10" name="Rounded Rectangle 9"/>
          <p:cNvSpPr/>
          <p:nvPr/>
        </p:nvSpPr>
        <p:spPr>
          <a:xfrm>
            <a:off x="9019321" y="4040733"/>
            <a:ext cx="6495211" cy="5778093"/>
          </a:xfrm>
          <a:prstGeom prst="roundRect">
            <a:avLst>
              <a:gd name="adj" fmla="val 12000"/>
            </a:avLst>
          </a:prstGeom>
          <a:solidFill>
            <a:srgbClr val="EDEDED"/>
          </a:solidFill>
          <a:ln>
            <a:noFill/>
          </a:ln>
          <a:effectLst/>
        </p:spPr>
        <p:txBody>
          <a:bodyPr rtlCol="0" anchor="ctr"/>
          <a:lstStyle/>
          <a:p>
            <a:pPr algn="ctr"/>
            <a:endParaRPr/>
          </a:p>
        </p:txBody>
      </p:sp>
      <p:sp>
        <p:nvSpPr>
          <p:cNvPr id="11" name="TextBox 10"/>
          <p:cNvSpPr txBox="1"/>
          <p:nvPr/>
        </p:nvSpPr>
        <p:spPr>
          <a:xfrm>
            <a:off x="9525441" y="4447641"/>
            <a:ext cx="5482971" cy="1871776"/>
          </a:xfrm>
          <a:prstGeom prst="rect">
            <a:avLst/>
          </a:prstGeom>
          <a:noFill/>
        </p:spPr>
        <p:txBody>
          <a:bodyPr wrap="square" lIns="0" tIns="0" rIns="0" bIns="0" anchor="t">
            <a:spAutoFit/>
          </a:bodyPr>
          <a:lstStyle/>
          <a:p>
            <a:pPr algn="l"/>
            <a:r>
              <a:rPr sz="10200" b="1" i="0">
                <a:solidFill>
                  <a:srgbClr val="AD2B2A"/>
                </a:solidFill>
                <a:latin typeface="Arial"/>
              </a:rPr>
              <a:t>0</a:t>
            </a:r>
          </a:p>
        </p:txBody>
      </p:sp>
      <p:sp>
        <p:nvSpPr>
          <p:cNvPr id="12" name="TextBox 11"/>
          <p:cNvSpPr txBox="1"/>
          <p:nvPr/>
        </p:nvSpPr>
        <p:spPr>
          <a:xfrm>
            <a:off x="9525441" y="6400800"/>
            <a:ext cx="5482971" cy="2197303"/>
          </a:xfrm>
          <a:prstGeom prst="rect">
            <a:avLst/>
          </a:prstGeom>
          <a:noFill/>
        </p:spPr>
        <p:txBody>
          <a:bodyPr wrap="square" lIns="0" tIns="0" rIns="0" bIns="0" anchor="t">
            <a:spAutoFit/>
          </a:bodyPr>
          <a:lstStyle/>
          <a:p>
            <a:pPr algn="l"/>
            <a:r>
              <a:rPr sz="2400" b="0" i="0">
                <a:solidFill>
                  <a:srgbClr val="1A1A1A"/>
                </a:solidFill>
                <a:latin typeface="Arial"/>
              </a:rPr>
              <a:t>notable cost savings or schedule reductions attributable to digital engineering in industry survey</a:t>
            </a:r>
          </a:p>
        </p:txBody>
      </p:sp>
      <p:sp>
        <p:nvSpPr>
          <p:cNvPr id="13" name="TextBox 12"/>
          <p:cNvSpPr txBox="1"/>
          <p:nvPr/>
        </p:nvSpPr>
        <p:spPr>
          <a:xfrm>
            <a:off x="9525441" y="8842248"/>
            <a:ext cx="5482971" cy="651052"/>
          </a:xfrm>
          <a:prstGeom prst="rect">
            <a:avLst/>
          </a:prstGeom>
          <a:noFill/>
        </p:spPr>
        <p:txBody>
          <a:bodyPr wrap="square" lIns="0" tIns="0" rIns="0" bIns="0" anchor="t">
            <a:spAutoFit/>
          </a:bodyPr>
          <a:lstStyle/>
          <a:p>
            <a:pPr algn="l"/>
            <a:r>
              <a:rPr sz="1900" b="0" i="1">
                <a:solidFill>
                  <a:srgbClr val="595959"/>
                </a:solidFill>
                <a:latin typeface="Arial"/>
              </a:rPr>
              <a:t>RAND industry survey, 2024</a:t>
            </a:r>
          </a:p>
        </p:txBody>
      </p:sp>
      <p:sp>
        <p:nvSpPr>
          <p:cNvPr id="14" name="Rounded Rectangle 13"/>
          <p:cNvSpPr/>
          <p:nvPr/>
        </p:nvSpPr>
        <p:spPr>
          <a:xfrm>
            <a:off x="16054395" y="4040733"/>
            <a:ext cx="6495211" cy="5778093"/>
          </a:xfrm>
          <a:prstGeom prst="roundRect">
            <a:avLst>
              <a:gd name="adj" fmla="val 12000"/>
            </a:avLst>
          </a:prstGeom>
          <a:solidFill>
            <a:srgbClr val="EDEDED"/>
          </a:solidFill>
          <a:ln>
            <a:noFill/>
          </a:ln>
          <a:effectLst/>
        </p:spPr>
        <p:txBody>
          <a:bodyPr rtlCol="0" anchor="ctr"/>
          <a:lstStyle/>
          <a:p>
            <a:pPr algn="ctr"/>
            <a:endParaRPr/>
          </a:p>
        </p:txBody>
      </p:sp>
      <p:sp>
        <p:nvSpPr>
          <p:cNvPr id="15" name="TextBox 14"/>
          <p:cNvSpPr txBox="1"/>
          <p:nvPr/>
        </p:nvSpPr>
        <p:spPr>
          <a:xfrm>
            <a:off x="16560515" y="4447641"/>
            <a:ext cx="5482971" cy="1871776"/>
          </a:xfrm>
          <a:prstGeom prst="rect">
            <a:avLst/>
          </a:prstGeom>
          <a:noFill/>
        </p:spPr>
        <p:txBody>
          <a:bodyPr wrap="square" lIns="0" tIns="0" rIns="0" bIns="0" anchor="t">
            <a:spAutoFit/>
          </a:bodyPr>
          <a:lstStyle/>
          <a:p>
            <a:pPr algn="l"/>
            <a:r>
              <a:rPr sz="10200" b="1" i="0">
                <a:solidFill>
                  <a:srgbClr val="53585F"/>
                </a:solidFill>
                <a:latin typeface="Arial"/>
              </a:rPr>
              <a:t>5 of 5</a:t>
            </a:r>
          </a:p>
        </p:txBody>
      </p:sp>
      <p:sp>
        <p:nvSpPr>
          <p:cNvPr id="16" name="TextBox 15"/>
          <p:cNvSpPr txBox="1"/>
          <p:nvPr/>
        </p:nvSpPr>
        <p:spPr>
          <a:xfrm>
            <a:off x="16560515" y="6400800"/>
            <a:ext cx="5482971" cy="2197303"/>
          </a:xfrm>
          <a:prstGeom prst="rect">
            <a:avLst/>
          </a:prstGeom>
          <a:noFill/>
        </p:spPr>
        <p:txBody>
          <a:bodyPr wrap="square" lIns="0" tIns="0" rIns="0" bIns="0" anchor="t">
            <a:spAutoFit/>
          </a:bodyPr>
          <a:lstStyle/>
          <a:p>
            <a:pPr algn="l"/>
            <a:r>
              <a:rPr sz="2400" b="0" i="0">
                <a:solidFill>
                  <a:srgbClr val="1A1A1A"/>
                </a:solidFill>
                <a:latin typeface="Arial"/>
              </a:rPr>
              <a:t>primary barriers to MBSE implementation were cultural, not technical</a:t>
            </a:r>
          </a:p>
        </p:txBody>
      </p:sp>
      <p:sp>
        <p:nvSpPr>
          <p:cNvPr id="17" name="TextBox 16"/>
          <p:cNvSpPr txBox="1"/>
          <p:nvPr/>
        </p:nvSpPr>
        <p:spPr>
          <a:xfrm>
            <a:off x="16560515" y="8842248"/>
            <a:ext cx="5482971" cy="651052"/>
          </a:xfrm>
          <a:prstGeom prst="rect">
            <a:avLst/>
          </a:prstGeom>
          <a:noFill/>
        </p:spPr>
        <p:txBody>
          <a:bodyPr wrap="square" lIns="0" tIns="0" rIns="0" bIns="0" anchor="t">
            <a:spAutoFit/>
          </a:bodyPr>
          <a:lstStyle/>
          <a:p>
            <a:pPr algn="l"/>
            <a:r>
              <a:rPr sz="1900" b="0" i="1">
                <a:solidFill>
                  <a:srgbClr val="595959"/>
                </a:solidFill>
                <a:latin typeface="Arial"/>
              </a:rPr>
              <a:t>CMU SEI MBSynergy Workshop, 2025</a:t>
            </a:r>
          </a:p>
        </p:txBody>
      </p:sp>
      <p:sp>
        <p:nvSpPr>
          <p:cNvPr id="18" name="TextBox 17"/>
          <p:cNvSpPr txBox="1"/>
          <p:nvPr/>
        </p:nvSpPr>
        <p:spPr>
          <a:xfrm>
            <a:off x="1984248" y="10307116"/>
            <a:ext cx="20413522" cy="813816"/>
          </a:xfrm>
          <a:prstGeom prst="rect">
            <a:avLst/>
          </a:prstGeom>
          <a:noFill/>
        </p:spPr>
        <p:txBody>
          <a:bodyPr wrap="square" lIns="0" tIns="0" rIns="0" bIns="0" anchor="t">
            <a:spAutoFit/>
          </a:bodyPr>
          <a:lstStyle/>
          <a:p>
            <a:pPr algn="l"/>
            <a:r>
              <a:rPr sz="2600" b="1" i="1">
                <a:solidFill>
                  <a:srgbClr val="AD2B2A"/>
                </a:solidFill>
                <a:latin typeface="Arial"/>
              </a:rPr>
              <a:t>The gap is not the modeling languages or the tools themselves — it is the manual burden the model-centric workflow places on engineers.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If you run models on a program of record, you've lived this</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THE MBSE PROBLEM</a:t>
            </a:r>
          </a:p>
        </p:txBody>
      </p:sp>
      <p:sp>
        <p:nvSpPr>
          <p:cNvPr id="5" name="Oval 4"/>
          <p:cNvSpPr/>
          <p:nvPr/>
        </p:nvSpPr>
        <p:spPr>
          <a:xfrm>
            <a:off x="1984248" y="2738627"/>
            <a:ext cx="1185062" cy="1185062"/>
          </a:xfrm>
          <a:prstGeom prst="ellipse">
            <a:avLst/>
          </a:prstGeom>
          <a:solidFill>
            <a:srgbClr val="53585F"/>
          </a:solidFill>
          <a:ln>
            <a:noFill/>
          </a:ln>
          <a:effectLst/>
        </p:spPr>
        <p:txBody>
          <a:bodyPr rtlCol="0" anchor="ctr"/>
          <a:lstStyle/>
          <a:p>
            <a:pPr algn="ctr"/>
            <a:endParaRPr/>
          </a:p>
        </p:txBody>
      </p:sp>
      <p:pic>
        <p:nvPicPr>
          <p:cNvPr id="6" name="Picture 5" descr="FaTruckField.png"/>
          <p:cNvPicPr>
            <a:picLocks noChangeAspect="1"/>
          </p:cNvPicPr>
          <p:nvPr/>
        </p:nvPicPr>
        <p:blipFill>
          <a:blip r:embed="rId2"/>
          <a:stretch>
            <a:fillRect/>
          </a:stretch>
        </p:blipFill>
        <p:spPr>
          <a:xfrm>
            <a:off x="2292364" y="3046743"/>
            <a:ext cx="568830" cy="568830"/>
          </a:xfrm>
          <a:prstGeom prst="rect">
            <a:avLst/>
          </a:prstGeom>
        </p:spPr>
      </p:pic>
      <p:sp>
        <p:nvSpPr>
          <p:cNvPr id="7" name="TextBox 6"/>
          <p:cNvSpPr txBox="1"/>
          <p:nvPr/>
        </p:nvSpPr>
        <p:spPr>
          <a:xfrm>
            <a:off x="3671315" y="2673522"/>
            <a:ext cx="18726454" cy="585947"/>
          </a:xfrm>
          <a:prstGeom prst="rect">
            <a:avLst/>
          </a:prstGeom>
          <a:noFill/>
        </p:spPr>
        <p:txBody>
          <a:bodyPr wrap="square" lIns="0" tIns="0" rIns="0" bIns="0" anchor="t">
            <a:spAutoFit/>
          </a:bodyPr>
          <a:lstStyle/>
          <a:p>
            <a:pPr algn="l"/>
            <a:r>
              <a:rPr sz="2800" b="1" i="0">
                <a:solidFill>
                  <a:srgbClr val="1A1A1A"/>
                </a:solidFill>
                <a:latin typeface="Arial"/>
              </a:rPr>
              <a:t>XM30 — the first fully model-based combat vehicle</a:t>
            </a:r>
          </a:p>
        </p:txBody>
      </p:sp>
      <p:sp>
        <p:nvSpPr>
          <p:cNvPr id="8" name="TextBox 7"/>
          <p:cNvSpPr txBox="1"/>
          <p:nvPr/>
        </p:nvSpPr>
        <p:spPr>
          <a:xfrm>
            <a:off x="3671315" y="3292022"/>
            <a:ext cx="18726454" cy="1464868"/>
          </a:xfrm>
          <a:prstGeom prst="rect">
            <a:avLst/>
          </a:prstGeom>
          <a:noFill/>
        </p:spPr>
        <p:txBody>
          <a:bodyPr wrap="square" lIns="0" tIns="0" rIns="0" bIns="0" anchor="t">
            <a:spAutoFit/>
          </a:bodyPr>
          <a:lstStyle/>
          <a:p>
            <a:pPr algn="l"/>
            <a:r>
              <a:rPr sz="2300" b="0" i="0">
                <a:solidFill>
                  <a:srgbClr val="595959"/>
                </a:solidFill>
                <a:latin typeface="Arial"/>
              </a:rPr>
              <a:t>A digital-engineering pathfinder, yet GAO (2025) linked schedule delays to MOSA non-compliance and to an assumption — which proved incorrect — that contractors were proficient in model-based methods. The architecture model grew far beyond what officials anticipated.</a:t>
            </a:r>
          </a:p>
        </p:txBody>
      </p:sp>
      <p:sp>
        <p:nvSpPr>
          <p:cNvPr id="9" name="Oval 8"/>
          <p:cNvSpPr/>
          <p:nvPr/>
        </p:nvSpPr>
        <p:spPr>
          <a:xfrm>
            <a:off x="1984248" y="4887102"/>
            <a:ext cx="1185062" cy="1185062"/>
          </a:xfrm>
          <a:prstGeom prst="ellipse">
            <a:avLst/>
          </a:prstGeom>
          <a:solidFill>
            <a:srgbClr val="53585F"/>
          </a:solidFill>
          <a:ln>
            <a:noFill/>
          </a:ln>
          <a:effectLst/>
        </p:spPr>
        <p:txBody>
          <a:bodyPr rtlCol="0" anchor="ctr"/>
          <a:lstStyle/>
          <a:p>
            <a:pPr algn="ctr"/>
            <a:endParaRPr/>
          </a:p>
        </p:txBody>
      </p:sp>
      <p:pic>
        <p:nvPicPr>
          <p:cNvPr id="10" name="Picture 9" descr="FaArrowsSpin.png"/>
          <p:cNvPicPr>
            <a:picLocks noChangeAspect="1"/>
          </p:cNvPicPr>
          <p:nvPr/>
        </p:nvPicPr>
        <p:blipFill>
          <a:blip r:embed="rId3"/>
          <a:stretch>
            <a:fillRect/>
          </a:stretch>
        </p:blipFill>
        <p:spPr>
          <a:xfrm>
            <a:off x="2292364" y="5195218"/>
            <a:ext cx="568830" cy="568830"/>
          </a:xfrm>
          <a:prstGeom prst="rect">
            <a:avLst/>
          </a:prstGeom>
        </p:spPr>
      </p:pic>
      <p:sp>
        <p:nvSpPr>
          <p:cNvPr id="11" name="TextBox 10"/>
          <p:cNvSpPr txBox="1"/>
          <p:nvPr/>
        </p:nvSpPr>
        <p:spPr>
          <a:xfrm>
            <a:off x="3671315" y="4821996"/>
            <a:ext cx="18726454" cy="585947"/>
          </a:xfrm>
          <a:prstGeom prst="rect">
            <a:avLst/>
          </a:prstGeom>
          <a:noFill/>
        </p:spPr>
        <p:txBody>
          <a:bodyPr wrap="square" lIns="0" tIns="0" rIns="0" bIns="0" anchor="t">
            <a:spAutoFit/>
          </a:bodyPr>
          <a:lstStyle/>
          <a:p>
            <a:pPr algn="l"/>
            <a:r>
              <a:rPr sz="2800" b="1" i="0">
                <a:solidFill>
                  <a:srgbClr val="1A1A1A"/>
                </a:solidFill>
                <a:latin typeface="Arial"/>
              </a:rPr>
              <a:t>Model exchange that doesn't</a:t>
            </a:r>
          </a:p>
        </p:txBody>
      </p:sp>
      <p:sp>
        <p:nvSpPr>
          <p:cNvPr id="12" name="TextBox 11"/>
          <p:cNvSpPr txBox="1"/>
          <p:nvPr/>
        </p:nvSpPr>
        <p:spPr>
          <a:xfrm>
            <a:off x="3671315" y="5440497"/>
            <a:ext cx="18726454" cy="1464868"/>
          </a:xfrm>
          <a:prstGeom prst="rect">
            <a:avLst/>
          </a:prstGeom>
          <a:noFill/>
        </p:spPr>
        <p:txBody>
          <a:bodyPr wrap="square" lIns="0" tIns="0" rIns="0" bIns="0" anchor="t">
            <a:spAutoFit/>
          </a:bodyPr>
          <a:lstStyle/>
          <a:p>
            <a:pPr algn="l"/>
            <a:r>
              <a:rPr sz="2300" b="0" i="0">
                <a:solidFill>
                  <a:srgbClr val="595959"/>
                </a:solidFill>
                <a:latin typeface="Arial"/>
              </a:rPr>
              <a:t>Sequence diagrams exchanged via XMI arrived mostly empty and were rebuilt by hand. One DoD migration of 220,000 elements and 300 diagrams was judged a months-to-years task without specialized intervention.</a:t>
            </a:r>
          </a:p>
        </p:txBody>
      </p:sp>
      <p:sp>
        <p:nvSpPr>
          <p:cNvPr id="13" name="Oval 12"/>
          <p:cNvSpPr/>
          <p:nvPr/>
        </p:nvSpPr>
        <p:spPr>
          <a:xfrm>
            <a:off x="1984248" y="7035576"/>
            <a:ext cx="1185062" cy="1185062"/>
          </a:xfrm>
          <a:prstGeom prst="ellipse">
            <a:avLst/>
          </a:prstGeom>
          <a:solidFill>
            <a:srgbClr val="AD2B2A"/>
          </a:solidFill>
          <a:ln>
            <a:noFill/>
          </a:ln>
          <a:effectLst/>
        </p:spPr>
        <p:txBody>
          <a:bodyPr rtlCol="0" anchor="ctr"/>
          <a:lstStyle/>
          <a:p>
            <a:pPr algn="ctr"/>
            <a:endParaRPr/>
          </a:p>
        </p:txBody>
      </p:sp>
      <p:pic>
        <p:nvPicPr>
          <p:cNvPr id="14" name="Picture 13" descr="FaTableCells.png"/>
          <p:cNvPicPr>
            <a:picLocks noChangeAspect="1"/>
          </p:cNvPicPr>
          <p:nvPr/>
        </p:nvPicPr>
        <p:blipFill>
          <a:blip r:embed="rId4"/>
          <a:stretch>
            <a:fillRect/>
          </a:stretch>
        </p:blipFill>
        <p:spPr>
          <a:xfrm>
            <a:off x="2292364" y="7343692"/>
            <a:ext cx="568830" cy="568830"/>
          </a:xfrm>
          <a:prstGeom prst="rect">
            <a:avLst/>
          </a:prstGeom>
        </p:spPr>
      </p:pic>
      <p:sp>
        <p:nvSpPr>
          <p:cNvPr id="15" name="TextBox 14"/>
          <p:cNvSpPr txBox="1"/>
          <p:nvPr/>
        </p:nvSpPr>
        <p:spPr>
          <a:xfrm>
            <a:off x="3671315" y="6970471"/>
            <a:ext cx="18726454" cy="585947"/>
          </a:xfrm>
          <a:prstGeom prst="rect">
            <a:avLst/>
          </a:prstGeom>
          <a:noFill/>
        </p:spPr>
        <p:txBody>
          <a:bodyPr wrap="square" lIns="0" tIns="0" rIns="0" bIns="0" anchor="t">
            <a:spAutoFit/>
          </a:bodyPr>
          <a:lstStyle/>
          <a:p>
            <a:pPr algn="l"/>
            <a:r>
              <a:rPr sz="2800" b="1" i="0">
                <a:solidFill>
                  <a:srgbClr val="1A1A1A"/>
                </a:solidFill>
                <a:latin typeface="Arial"/>
              </a:rPr>
              <a:t>Traceability lives in spreadsheets — and goes stale</a:t>
            </a:r>
          </a:p>
        </p:txBody>
      </p:sp>
      <p:sp>
        <p:nvSpPr>
          <p:cNvPr id="16" name="TextBox 15"/>
          <p:cNvSpPr txBox="1"/>
          <p:nvPr/>
        </p:nvSpPr>
        <p:spPr>
          <a:xfrm>
            <a:off x="3671315" y="7588971"/>
            <a:ext cx="18726454" cy="1464868"/>
          </a:xfrm>
          <a:prstGeom prst="rect">
            <a:avLst/>
          </a:prstGeom>
          <a:noFill/>
        </p:spPr>
        <p:txBody>
          <a:bodyPr wrap="square" lIns="0" tIns="0" rIns="0" bIns="0" anchor="t">
            <a:spAutoFit/>
          </a:bodyPr>
          <a:lstStyle/>
          <a:p>
            <a:pPr algn="l"/>
            <a:r>
              <a:rPr sz="2300" b="0" i="0">
                <a:solidFill>
                  <a:srgbClr val="595959"/>
                </a:solidFill>
                <a:latin typeface="Arial"/>
              </a:rPr>
              <a:t>Requirements → design → hazard analyses → V&amp;V links are built manually, maintained inconsistently, and quietly rot between milestone reviews.</a:t>
            </a:r>
          </a:p>
        </p:txBody>
      </p:sp>
      <p:sp>
        <p:nvSpPr>
          <p:cNvPr id="17" name="Oval 16"/>
          <p:cNvSpPr/>
          <p:nvPr/>
        </p:nvSpPr>
        <p:spPr>
          <a:xfrm>
            <a:off x="1984248" y="9184050"/>
            <a:ext cx="1185062" cy="1185062"/>
          </a:xfrm>
          <a:prstGeom prst="ellipse">
            <a:avLst/>
          </a:prstGeom>
          <a:solidFill>
            <a:srgbClr val="AD2B2A"/>
          </a:solidFill>
          <a:ln>
            <a:noFill/>
          </a:ln>
          <a:effectLst/>
        </p:spPr>
        <p:txBody>
          <a:bodyPr rtlCol="0" anchor="ctr"/>
          <a:lstStyle/>
          <a:p>
            <a:pPr algn="ctr"/>
            <a:endParaRPr/>
          </a:p>
        </p:txBody>
      </p:sp>
      <p:pic>
        <p:nvPicPr>
          <p:cNvPr id="18" name="Picture 17" descr="FaLayerGroup.png"/>
          <p:cNvPicPr>
            <a:picLocks noChangeAspect="1"/>
          </p:cNvPicPr>
          <p:nvPr/>
        </p:nvPicPr>
        <p:blipFill>
          <a:blip r:embed="rId5"/>
          <a:stretch>
            <a:fillRect/>
          </a:stretch>
        </p:blipFill>
        <p:spPr>
          <a:xfrm>
            <a:off x="2292364" y="9492166"/>
            <a:ext cx="568830" cy="568830"/>
          </a:xfrm>
          <a:prstGeom prst="rect">
            <a:avLst/>
          </a:prstGeom>
        </p:spPr>
      </p:pic>
      <p:sp>
        <p:nvSpPr>
          <p:cNvPr id="19" name="TextBox 18"/>
          <p:cNvSpPr txBox="1"/>
          <p:nvPr/>
        </p:nvSpPr>
        <p:spPr>
          <a:xfrm>
            <a:off x="3671315" y="9118945"/>
            <a:ext cx="18726454" cy="585947"/>
          </a:xfrm>
          <a:prstGeom prst="rect">
            <a:avLst/>
          </a:prstGeom>
          <a:noFill/>
        </p:spPr>
        <p:txBody>
          <a:bodyPr wrap="square" lIns="0" tIns="0" rIns="0" bIns="0" anchor="t">
            <a:spAutoFit/>
          </a:bodyPr>
          <a:lstStyle/>
          <a:p>
            <a:pPr algn="l"/>
            <a:r>
              <a:rPr sz="2800" b="1" i="0">
                <a:solidFill>
                  <a:srgbClr val="1A1A1A"/>
                </a:solidFill>
                <a:latin typeface="Arial"/>
              </a:rPr>
              <a:t>Multi-standard compliance, zero harmonization</a:t>
            </a:r>
          </a:p>
        </p:txBody>
      </p:sp>
      <p:sp>
        <p:nvSpPr>
          <p:cNvPr id="20" name="TextBox 19"/>
          <p:cNvSpPr txBox="1"/>
          <p:nvPr/>
        </p:nvSpPr>
        <p:spPr>
          <a:xfrm>
            <a:off x="3671315" y="9737445"/>
            <a:ext cx="18726454" cy="1464868"/>
          </a:xfrm>
          <a:prstGeom prst="rect">
            <a:avLst/>
          </a:prstGeom>
          <a:noFill/>
        </p:spPr>
        <p:txBody>
          <a:bodyPr wrap="square" lIns="0" tIns="0" rIns="0" bIns="0" anchor="t">
            <a:spAutoFit/>
          </a:bodyPr>
          <a:lstStyle/>
          <a:p>
            <a:pPr algn="l"/>
            <a:r>
              <a:rPr sz="2300" b="0" i="0">
                <a:solidFill>
                  <a:srgbClr val="595959"/>
                </a:solidFill>
                <a:latin typeface="Arial"/>
              </a:rPr>
              <a:t>MIL-STD-882E + DoDD 3000.09 + UL 4600, with more arriving as autonomy policy matures. Not contradictory, but each with its own terminology, process steps, and evidence expectations — and every one expects its artifacts kept current.</a:t>
            </a:r>
          </a:p>
        </p:txBody>
      </p:sp>
      <p:sp>
        <p:nvSpPr>
          <p:cNvPr id="21" name="TextBox 20"/>
          <p:cNvSpPr txBox="1"/>
          <p:nvPr/>
        </p:nvSpPr>
        <p:spPr>
          <a:xfrm>
            <a:off x="1984248" y="11381353"/>
            <a:ext cx="20413522" cy="488289"/>
          </a:xfrm>
          <a:prstGeom prst="rect">
            <a:avLst/>
          </a:prstGeom>
          <a:noFill/>
        </p:spPr>
        <p:txBody>
          <a:bodyPr wrap="square" lIns="0" tIns="0" rIns="0" bIns="0" anchor="t">
            <a:spAutoFit/>
          </a:bodyPr>
          <a:lstStyle/>
          <a:p>
            <a:pPr algn="l"/>
            <a:r>
              <a:rPr sz="1800" b="0" i="1">
                <a:solidFill>
                  <a:srgbClr val="595959"/>
                </a:solidFill>
                <a:latin typeface="Arial"/>
              </a:rPr>
              <a:t>Sources: GAO-25-107569; Defense Science Board Task Force on Digital Engineering,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The unnamed culprit: cognitive overload</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THE MBSE PROBLEM</a:t>
            </a:r>
          </a:p>
        </p:txBody>
      </p:sp>
      <p:sp>
        <p:nvSpPr>
          <p:cNvPr id="5" name="TextBox 4"/>
          <p:cNvSpPr txBox="1"/>
          <p:nvPr/>
        </p:nvSpPr>
        <p:spPr>
          <a:xfrm>
            <a:off x="1984248" y="2901391"/>
            <a:ext cx="8772753" cy="7975396"/>
          </a:xfrm>
          <a:prstGeom prst="rect">
            <a:avLst/>
          </a:prstGeom>
          <a:noFill/>
        </p:spPr>
        <p:txBody>
          <a:bodyPr wrap="square" lIns="0" tIns="0" rIns="0" bIns="0" anchor="t">
            <a:spAutoFit/>
          </a:bodyPr>
          <a:lstStyle/>
          <a:p>
            <a:pPr algn="l">
              <a:spcAft>
                <a:spcPts val="2000"/>
              </a:spcAft>
            </a:pPr>
            <a:r>
              <a:rPr sz="2600" b="0" i="0">
                <a:solidFill>
                  <a:srgbClr val="1A1A1A"/>
                </a:solidFill>
                <a:latin typeface="Arial"/>
              </a:rPr>
              <a:t>MBSE doesn't just digitize workflows — it forces explicit articulation of every relationship that used to live in engineers' heads.</a:t>
            </a:r>
          </a:p>
          <a:p>
            <a:pPr algn="l">
              <a:spcAft>
                <a:spcPts val="2000"/>
              </a:spcAft>
            </a:pPr>
            <a:r>
              <a:rPr sz="2600" b="0" i="0">
                <a:solidFill>
                  <a:srgbClr val="1A1A1A"/>
                </a:solidFill>
                <a:latin typeface="Arial"/>
              </a:rPr>
              <a:t>Modify one safety requirement, and you must mentally propagate the change across five artifact families — in three or more disconnected tools — while satisfying several standards at once.</a:t>
            </a:r>
          </a:p>
          <a:p>
            <a:pPr algn="l">
              <a:spcAft>
                <a:spcPts val="2000"/>
              </a:spcAft>
            </a:pPr>
            <a:r>
              <a:rPr sz="2600" b="0" i="0">
                <a:solidFill>
                  <a:srgbClr val="1A1A1A"/>
                </a:solidFill>
                <a:latin typeface="Arial"/>
              </a:rPr>
              <a:t>Parametric CAD followed the same arc in the 1990s: mandates preceded readiness, early use was slower than manual work, and adoption arrived only when the tool got out of the engineer's way.</a:t>
            </a:r>
          </a:p>
          <a:p>
            <a:pPr algn="l"/>
            <a:r>
              <a:rPr sz="2600" b="1" i="1">
                <a:solidFill>
                  <a:srgbClr val="AD2B2A"/>
                </a:solidFill>
                <a:latin typeface="Arial"/>
              </a:rPr>
              <a:t>Sustainable adoption requires actively reducing the cognitive load the toolchain imposes.</a:t>
            </a:r>
          </a:p>
        </p:txBody>
      </p:sp>
      <p:cxnSp>
        <p:nvCxnSpPr>
          <p:cNvPr id="6" name="Connector 5"/>
          <p:cNvCxnSpPr/>
          <p:nvPr/>
        </p:nvCxnSpPr>
        <p:spPr>
          <a:xfrm flipH="1" flipV="1">
            <a:off x="14257667" y="3755898"/>
            <a:ext cx="2488425" cy="2889046"/>
          </a:xfrm>
          <a:prstGeom prst="line">
            <a:avLst/>
          </a:prstGeom>
          <a:ln w="25400">
            <a:solidFill>
              <a:srgbClr val="CFCFCF"/>
            </a:solidFill>
          </a:ln>
          <a:effectLst/>
        </p:spPr>
      </p:cxnSp>
      <p:cxnSp>
        <p:nvCxnSpPr>
          <p:cNvPr id="7" name="Connector 6"/>
          <p:cNvCxnSpPr/>
          <p:nvPr/>
        </p:nvCxnSpPr>
        <p:spPr>
          <a:xfrm flipV="1">
            <a:off x="16746092" y="3755898"/>
            <a:ext cx="3585020" cy="2889046"/>
          </a:xfrm>
          <a:prstGeom prst="line">
            <a:avLst/>
          </a:prstGeom>
          <a:ln w="25400">
            <a:solidFill>
              <a:srgbClr val="CFCFCF"/>
            </a:solidFill>
          </a:ln>
          <a:effectLst/>
        </p:spPr>
      </p:cxnSp>
      <p:cxnSp>
        <p:nvCxnSpPr>
          <p:cNvPr id="8" name="Connector 7"/>
          <p:cNvCxnSpPr/>
          <p:nvPr/>
        </p:nvCxnSpPr>
        <p:spPr>
          <a:xfrm>
            <a:off x="16746092" y="6644944"/>
            <a:ext cx="4765968" cy="40691"/>
          </a:xfrm>
          <a:prstGeom prst="line">
            <a:avLst/>
          </a:prstGeom>
          <a:ln w="25400">
            <a:solidFill>
              <a:srgbClr val="CFCFCF"/>
            </a:solidFill>
          </a:ln>
          <a:effectLst/>
        </p:spPr>
      </p:cxnSp>
      <p:cxnSp>
        <p:nvCxnSpPr>
          <p:cNvPr id="9" name="Connector 8"/>
          <p:cNvCxnSpPr/>
          <p:nvPr/>
        </p:nvCxnSpPr>
        <p:spPr>
          <a:xfrm>
            <a:off x="16746092" y="6644944"/>
            <a:ext cx="3585020" cy="2970429"/>
          </a:xfrm>
          <a:prstGeom prst="line">
            <a:avLst/>
          </a:prstGeom>
          <a:ln w="25400">
            <a:solidFill>
              <a:srgbClr val="CFCFCF"/>
            </a:solidFill>
          </a:ln>
          <a:effectLst/>
        </p:spPr>
      </p:cxnSp>
      <p:cxnSp>
        <p:nvCxnSpPr>
          <p:cNvPr id="10" name="Connector 9"/>
          <p:cNvCxnSpPr/>
          <p:nvPr/>
        </p:nvCxnSpPr>
        <p:spPr>
          <a:xfrm flipH="1">
            <a:off x="14257667" y="6644944"/>
            <a:ext cx="2488425" cy="2970429"/>
          </a:xfrm>
          <a:prstGeom prst="line">
            <a:avLst/>
          </a:prstGeom>
          <a:ln w="25400">
            <a:solidFill>
              <a:srgbClr val="CFCFCF"/>
            </a:solidFill>
          </a:ln>
          <a:effectLst/>
        </p:spPr>
      </p:cxnSp>
      <p:cxnSp>
        <p:nvCxnSpPr>
          <p:cNvPr id="11" name="Connector 10"/>
          <p:cNvCxnSpPr/>
          <p:nvPr/>
        </p:nvCxnSpPr>
        <p:spPr>
          <a:xfrm flipH="1">
            <a:off x="12739306" y="6644944"/>
            <a:ext cx="4006786" cy="40691"/>
          </a:xfrm>
          <a:prstGeom prst="line">
            <a:avLst/>
          </a:prstGeom>
          <a:ln w="25400">
            <a:solidFill>
              <a:srgbClr val="CFCFCF"/>
            </a:solidFill>
          </a:ln>
          <a:effectLst/>
        </p:spPr>
      </p:cxnSp>
      <p:sp>
        <p:nvSpPr>
          <p:cNvPr id="12" name="Rounded Rectangle 11"/>
          <p:cNvSpPr/>
          <p:nvPr/>
        </p:nvSpPr>
        <p:spPr>
          <a:xfrm>
            <a:off x="12781483" y="3064154"/>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3" name="TextBox 12"/>
          <p:cNvSpPr txBox="1"/>
          <p:nvPr/>
        </p:nvSpPr>
        <p:spPr>
          <a:xfrm>
            <a:off x="12781483" y="3064154"/>
            <a:ext cx="2952369" cy="1383487"/>
          </a:xfrm>
          <a:prstGeom prst="rect">
            <a:avLst/>
          </a:prstGeom>
          <a:noFill/>
        </p:spPr>
        <p:txBody>
          <a:bodyPr wrap="square" lIns="0" tIns="0" rIns="0" bIns="0" anchor="ctr">
            <a:spAutoFit/>
          </a:bodyPr>
          <a:lstStyle/>
          <a:p>
            <a:pPr algn="ctr"/>
            <a:r>
              <a:rPr sz="1800" b="0" i="0">
                <a:solidFill>
                  <a:srgbClr val="1A1A1A"/>
                </a:solidFill>
                <a:latin typeface="Arial"/>
              </a:rPr>
              <a:t>System hazard</a:t>
            </a:r>
          </a:p>
          <a:p>
            <a:pPr algn="ctr"/>
            <a:r>
              <a:rPr sz="1800" b="0" i="0">
                <a:solidFill>
                  <a:srgbClr val="1A1A1A"/>
                </a:solidFill>
                <a:latin typeface="Arial"/>
              </a:rPr>
              <a:t>analysis (882E)</a:t>
            </a:r>
          </a:p>
        </p:txBody>
      </p:sp>
      <p:sp>
        <p:nvSpPr>
          <p:cNvPr id="14" name="Rounded Rectangle 13"/>
          <p:cNvSpPr/>
          <p:nvPr/>
        </p:nvSpPr>
        <p:spPr>
          <a:xfrm>
            <a:off x="18854927" y="3064154"/>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5" name="TextBox 14"/>
          <p:cNvSpPr txBox="1"/>
          <p:nvPr/>
        </p:nvSpPr>
        <p:spPr>
          <a:xfrm>
            <a:off x="18854927" y="3064154"/>
            <a:ext cx="2952369" cy="1383487"/>
          </a:xfrm>
          <a:prstGeom prst="rect">
            <a:avLst/>
          </a:prstGeom>
          <a:noFill/>
        </p:spPr>
        <p:txBody>
          <a:bodyPr wrap="square" lIns="0" tIns="0" rIns="0" bIns="0" anchor="ctr">
            <a:spAutoFit/>
          </a:bodyPr>
          <a:lstStyle/>
          <a:p>
            <a:pPr algn="ctr"/>
            <a:r>
              <a:rPr sz="1800" b="0" i="0">
                <a:solidFill>
                  <a:srgbClr val="1A1A1A"/>
                </a:solidFill>
                <a:latin typeface="Arial"/>
              </a:rPr>
              <a:t>Design elements</a:t>
            </a:r>
          </a:p>
          <a:p>
            <a:pPr algn="ctr"/>
            <a:r>
              <a:rPr sz="1800" b="0" i="0">
                <a:solidFill>
                  <a:srgbClr val="1A1A1A"/>
                </a:solidFill>
                <a:latin typeface="Arial"/>
              </a:rPr>
              <a:t>&amp; interfaces</a:t>
            </a:r>
          </a:p>
        </p:txBody>
      </p:sp>
      <p:sp>
        <p:nvSpPr>
          <p:cNvPr id="16" name="Rounded Rectangle 15"/>
          <p:cNvSpPr/>
          <p:nvPr/>
        </p:nvSpPr>
        <p:spPr>
          <a:xfrm>
            <a:off x="20035875" y="5993892"/>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7" name="TextBox 16"/>
          <p:cNvSpPr txBox="1"/>
          <p:nvPr/>
        </p:nvSpPr>
        <p:spPr>
          <a:xfrm>
            <a:off x="20035875" y="5993892"/>
            <a:ext cx="2952369" cy="1383487"/>
          </a:xfrm>
          <a:prstGeom prst="rect">
            <a:avLst/>
          </a:prstGeom>
          <a:noFill/>
        </p:spPr>
        <p:txBody>
          <a:bodyPr wrap="square" lIns="0" tIns="0" rIns="0" bIns="0" anchor="ctr">
            <a:spAutoFit/>
          </a:bodyPr>
          <a:lstStyle/>
          <a:p>
            <a:pPr algn="ctr"/>
            <a:r>
              <a:rPr sz="1800" b="0" i="0">
                <a:solidFill>
                  <a:srgbClr val="1A1A1A"/>
                </a:solidFill>
                <a:latin typeface="Arial"/>
              </a:rPr>
              <a:t>Verification</a:t>
            </a:r>
          </a:p>
          <a:p>
            <a:pPr algn="ctr"/>
            <a:r>
              <a:rPr sz="1800" b="0" i="0">
                <a:solidFill>
                  <a:srgbClr val="1A1A1A"/>
                </a:solidFill>
                <a:latin typeface="Arial"/>
              </a:rPr>
              <a:t>plan &amp; tests</a:t>
            </a:r>
          </a:p>
        </p:txBody>
      </p:sp>
      <p:sp>
        <p:nvSpPr>
          <p:cNvPr id="18" name="Rounded Rectangle 17"/>
          <p:cNvSpPr/>
          <p:nvPr/>
        </p:nvSpPr>
        <p:spPr>
          <a:xfrm>
            <a:off x="18854927" y="8923629"/>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19" name="TextBox 18"/>
          <p:cNvSpPr txBox="1"/>
          <p:nvPr/>
        </p:nvSpPr>
        <p:spPr>
          <a:xfrm>
            <a:off x="18854927" y="8923629"/>
            <a:ext cx="2952369" cy="1383487"/>
          </a:xfrm>
          <a:prstGeom prst="rect">
            <a:avLst/>
          </a:prstGeom>
          <a:noFill/>
        </p:spPr>
        <p:txBody>
          <a:bodyPr wrap="square" lIns="0" tIns="0" rIns="0" bIns="0" anchor="ctr">
            <a:spAutoFit/>
          </a:bodyPr>
          <a:lstStyle/>
          <a:p>
            <a:pPr algn="ctr"/>
            <a:r>
              <a:rPr sz="1800" b="0" i="0">
                <a:solidFill>
                  <a:srgbClr val="1A1A1A"/>
                </a:solidFill>
                <a:latin typeface="Arial"/>
              </a:rPr>
              <a:t>Safety case</a:t>
            </a:r>
          </a:p>
          <a:p>
            <a:pPr algn="ctr"/>
            <a:r>
              <a:rPr sz="1800" b="0" i="0">
                <a:solidFill>
                  <a:srgbClr val="1A1A1A"/>
                </a:solidFill>
                <a:latin typeface="Arial"/>
              </a:rPr>
              <a:t>argument node</a:t>
            </a:r>
          </a:p>
        </p:txBody>
      </p:sp>
      <p:sp>
        <p:nvSpPr>
          <p:cNvPr id="20" name="Rounded Rectangle 19"/>
          <p:cNvSpPr/>
          <p:nvPr/>
        </p:nvSpPr>
        <p:spPr>
          <a:xfrm>
            <a:off x="12781483" y="8923629"/>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1" name="TextBox 20"/>
          <p:cNvSpPr txBox="1"/>
          <p:nvPr/>
        </p:nvSpPr>
        <p:spPr>
          <a:xfrm>
            <a:off x="12781483" y="8923629"/>
            <a:ext cx="2952369" cy="1383487"/>
          </a:xfrm>
          <a:prstGeom prst="rect">
            <a:avLst/>
          </a:prstGeom>
          <a:noFill/>
        </p:spPr>
        <p:txBody>
          <a:bodyPr wrap="square" lIns="0" tIns="0" rIns="0" bIns="0" anchor="ctr">
            <a:spAutoFit/>
          </a:bodyPr>
          <a:lstStyle/>
          <a:p>
            <a:pPr algn="ctr"/>
            <a:r>
              <a:rPr sz="1800" b="0" i="0">
                <a:solidFill>
                  <a:srgbClr val="1A1A1A"/>
                </a:solidFill>
                <a:latin typeface="Arial"/>
              </a:rPr>
              <a:t>Compliance artifacts</a:t>
            </a:r>
          </a:p>
          <a:p>
            <a:pPr algn="ctr"/>
            <a:r>
              <a:rPr sz="1800" b="0" i="0">
                <a:solidFill>
                  <a:srgbClr val="1A1A1A"/>
                </a:solidFill>
                <a:latin typeface="Arial"/>
              </a:rPr>
              <a:t>per standard</a:t>
            </a:r>
          </a:p>
        </p:txBody>
      </p:sp>
      <p:sp>
        <p:nvSpPr>
          <p:cNvPr id="22" name="Rounded Rectangle 21"/>
          <p:cNvSpPr/>
          <p:nvPr/>
        </p:nvSpPr>
        <p:spPr>
          <a:xfrm>
            <a:off x="11263122" y="5993892"/>
            <a:ext cx="2952369" cy="1383487"/>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3" name="TextBox 22"/>
          <p:cNvSpPr txBox="1"/>
          <p:nvPr/>
        </p:nvSpPr>
        <p:spPr>
          <a:xfrm>
            <a:off x="11263122" y="5993892"/>
            <a:ext cx="2952369" cy="1383487"/>
          </a:xfrm>
          <a:prstGeom prst="rect">
            <a:avLst/>
          </a:prstGeom>
          <a:noFill/>
        </p:spPr>
        <p:txBody>
          <a:bodyPr wrap="square" lIns="0" tIns="0" rIns="0" bIns="0" anchor="ctr">
            <a:spAutoFit/>
          </a:bodyPr>
          <a:lstStyle/>
          <a:p>
            <a:pPr algn="ctr"/>
            <a:r>
              <a:rPr sz="1800" b="0" i="0">
                <a:solidFill>
                  <a:srgbClr val="1A1A1A"/>
                </a:solidFill>
                <a:latin typeface="Arial"/>
              </a:rPr>
              <a:t>Upstream operational</a:t>
            </a:r>
          </a:p>
          <a:p>
            <a:pPr algn="ctr"/>
            <a:r>
              <a:rPr sz="1800" b="0" i="0">
                <a:solidFill>
                  <a:srgbClr val="1A1A1A"/>
                </a:solidFill>
                <a:latin typeface="Arial"/>
              </a:rPr>
              <a:t>need</a:t>
            </a:r>
          </a:p>
        </p:txBody>
      </p:sp>
      <p:sp>
        <p:nvSpPr>
          <p:cNvPr id="24" name="Rounded Rectangle 23"/>
          <p:cNvSpPr/>
          <p:nvPr/>
        </p:nvSpPr>
        <p:spPr>
          <a:xfrm>
            <a:off x="14974671" y="5668365"/>
            <a:ext cx="3542842" cy="1953158"/>
          </a:xfrm>
          <a:prstGeom prst="roundRect">
            <a:avLst>
              <a:gd name="adj" fmla="val 12000"/>
            </a:avLst>
          </a:prstGeom>
          <a:solidFill>
            <a:srgbClr val="AD2B2A"/>
          </a:solidFill>
          <a:ln>
            <a:noFill/>
          </a:ln>
          <a:effectLst/>
        </p:spPr>
        <p:txBody>
          <a:bodyPr rtlCol="0" anchor="ctr"/>
          <a:lstStyle/>
          <a:p>
            <a:pPr algn="ctr"/>
            <a:endParaRPr/>
          </a:p>
        </p:txBody>
      </p:sp>
      <p:sp>
        <p:nvSpPr>
          <p:cNvPr id="25" name="TextBox 24"/>
          <p:cNvSpPr txBox="1"/>
          <p:nvPr/>
        </p:nvSpPr>
        <p:spPr>
          <a:xfrm>
            <a:off x="14974671" y="5668365"/>
            <a:ext cx="3542842" cy="1953158"/>
          </a:xfrm>
          <a:prstGeom prst="rect">
            <a:avLst/>
          </a:prstGeom>
          <a:noFill/>
        </p:spPr>
        <p:txBody>
          <a:bodyPr wrap="square" lIns="0" tIns="0" rIns="0" bIns="0" anchor="ctr">
            <a:spAutoFit/>
          </a:bodyPr>
          <a:lstStyle/>
          <a:p>
            <a:pPr algn="ctr"/>
            <a:r>
              <a:rPr sz="2100" b="1" i="0">
                <a:solidFill>
                  <a:srgbClr val="FFFFFF"/>
                </a:solidFill>
                <a:latin typeface="Arial"/>
              </a:rPr>
              <a:t>ONE modified</a:t>
            </a:r>
          </a:p>
          <a:p>
            <a:pPr algn="ctr"/>
            <a:r>
              <a:rPr sz="2100" b="1" i="0">
                <a:solidFill>
                  <a:srgbClr val="FFFFFF"/>
                </a:solidFill>
                <a:latin typeface="Arial"/>
              </a:rPr>
              <a:t>safety requirement</a:t>
            </a:r>
          </a:p>
        </p:txBody>
      </p:sp>
      <p:sp>
        <p:nvSpPr>
          <p:cNvPr id="26" name="TextBox 25"/>
          <p:cNvSpPr txBox="1"/>
          <p:nvPr/>
        </p:nvSpPr>
        <p:spPr>
          <a:xfrm>
            <a:off x="11263122" y="10632643"/>
            <a:ext cx="12146889" cy="569671"/>
          </a:xfrm>
          <a:prstGeom prst="rect">
            <a:avLst/>
          </a:prstGeom>
          <a:noFill/>
        </p:spPr>
        <p:txBody>
          <a:bodyPr wrap="square" lIns="0" tIns="0" rIns="0" bIns="0" anchor="t">
            <a:spAutoFit/>
          </a:bodyPr>
          <a:lstStyle/>
          <a:p>
            <a:pPr algn="ctr"/>
            <a:r>
              <a:rPr sz="2100" b="0" i="1">
                <a:solidFill>
                  <a:srgbClr val="AD2B2A"/>
                </a:solidFill>
                <a:latin typeface="Arial"/>
              </a:rPr>
              <a:t>…tracked manually, across 3+ tools, per standard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“Just add AI”? First, name the culture clash.</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SAFETY CONCERNS, HEAD-ON</a:t>
            </a:r>
          </a:p>
        </p:txBody>
      </p:sp>
      <p:sp>
        <p:nvSpPr>
          <p:cNvPr id="5" name="TextBox 4"/>
          <p:cNvSpPr txBox="1"/>
          <p:nvPr/>
        </p:nvSpPr>
        <p:spPr>
          <a:xfrm>
            <a:off x="1984248" y="2527035"/>
            <a:ext cx="20413522" cy="1057960"/>
          </a:xfrm>
          <a:prstGeom prst="rect">
            <a:avLst/>
          </a:prstGeom>
          <a:noFill/>
        </p:spPr>
        <p:txBody>
          <a:bodyPr wrap="square" lIns="0" tIns="0" rIns="0" bIns="0" anchor="t">
            <a:spAutoFit/>
          </a:bodyPr>
          <a:lstStyle/>
          <a:p>
            <a:pPr algn="l"/>
            <a:r>
              <a:rPr sz="2400" b="0" i="0">
                <a:solidFill>
                  <a:srgbClr val="1A1A1A"/>
                </a:solidFill>
                <a:latin typeface="Arial"/>
              </a:rPr>
              <a:t>Thomas &amp; Wagner (SAE 2026) systematically analyzed LLM use across the safety-critical engineering lifecycle. The tension is not tooling — it's two communities weighting the same evidence differently.</a:t>
            </a:r>
          </a:p>
        </p:txBody>
      </p:sp>
      <p:sp>
        <p:nvSpPr>
          <p:cNvPr id="6" name="Rounded Rectangle 5"/>
          <p:cNvSpPr/>
          <p:nvPr/>
        </p:nvSpPr>
        <p:spPr>
          <a:xfrm>
            <a:off x="1984248" y="3877970"/>
            <a:ext cx="9869347" cy="5696712"/>
          </a:xfrm>
          <a:prstGeom prst="roundRect">
            <a:avLst>
              <a:gd name="adj" fmla="val 12000"/>
            </a:avLst>
          </a:prstGeom>
          <a:solidFill>
            <a:srgbClr val="1A1A1A"/>
          </a:solidFill>
          <a:ln>
            <a:noFill/>
          </a:ln>
          <a:effectLst/>
        </p:spPr>
        <p:txBody>
          <a:bodyPr rtlCol="0" anchor="ctr"/>
          <a:lstStyle/>
          <a:p>
            <a:pPr algn="ctr"/>
            <a:endParaRPr/>
          </a:p>
        </p:txBody>
      </p:sp>
      <p:sp>
        <p:nvSpPr>
          <p:cNvPr id="7" name="Oval 6"/>
          <p:cNvSpPr/>
          <p:nvPr/>
        </p:nvSpPr>
        <p:spPr>
          <a:xfrm>
            <a:off x="2574721" y="4366260"/>
            <a:ext cx="1020470" cy="1020470"/>
          </a:xfrm>
          <a:prstGeom prst="ellipse">
            <a:avLst/>
          </a:prstGeom>
          <a:solidFill>
            <a:srgbClr val="FBAE40"/>
          </a:solidFill>
          <a:ln>
            <a:noFill/>
          </a:ln>
          <a:effectLst/>
        </p:spPr>
        <p:txBody>
          <a:bodyPr rtlCol="0" anchor="ctr"/>
          <a:lstStyle/>
          <a:p>
            <a:pPr algn="ctr"/>
            <a:endParaRPr/>
          </a:p>
        </p:txBody>
      </p:sp>
      <p:pic>
        <p:nvPicPr>
          <p:cNvPr id="8" name="Picture 7" descr="FaBoltLightning.png"/>
          <p:cNvPicPr>
            <a:picLocks noChangeAspect="1"/>
          </p:cNvPicPr>
          <p:nvPr/>
        </p:nvPicPr>
        <p:blipFill>
          <a:blip r:embed="rId2"/>
          <a:stretch>
            <a:fillRect/>
          </a:stretch>
        </p:blipFill>
        <p:spPr>
          <a:xfrm>
            <a:off x="2840043" y="4631582"/>
            <a:ext cx="489826" cy="489826"/>
          </a:xfrm>
          <a:prstGeom prst="rect">
            <a:avLst/>
          </a:prstGeom>
        </p:spPr>
      </p:pic>
      <p:sp>
        <p:nvSpPr>
          <p:cNvPr id="9" name="TextBox 8"/>
          <p:cNvSpPr txBox="1"/>
          <p:nvPr/>
        </p:nvSpPr>
        <p:spPr>
          <a:xfrm>
            <a:off x="3924376" y="4529023"/>
            <a:ext cx="7423099" cy="732434"/>
          </a:xfrm>
          <a:prstGeom prst="rect">
            <a:avLst/>
          </a:prstGeom>
          <a:noFill/>
        </p:spPr>
        <p:txBody>
          <a:bodyPr wrap="square" lIns="0" tIns="0" rIns="0" bIns="0" anchor="t">
            <a:spAutoFit/>
          </a:bodyPr>
          <a:lstStyle/>
          <a:p>
            <a:pPr algn="l"/>
            <a:r>
              <a:rPr sz="3300" b="1" i="0">
                <a:solidFill>
                  <a:srgbClr val="FFFFFF"/>
                </a:solidFill>
                <a:latin typeface="Arial"/>
              </a:rPr>
              <a:t>The AI community</a:t>
            </a:r>
          </a:p>
        </p:txBody>
      </p:sp>
      <p:sp>
        <p:nvSpPr>
          <p:cNvPr id="10" name="TextBox 9"/>
          <p:cNvSpPr txBox="1"/>
          <p:nvPr/>
        </p:nvSpPr>
        <p:spPr>
          <a:xfrm>
            <a:off x="2659075" y="5749747"/>
            <a:ext cx="8604046" cy="3662172"/>
          </a:xfrm>
          <a:prstGeom prst="rect">
            <a:avLst/>
          </a:prstGeom>
          <a:noFill/>
        </p:spPr>
        <p:txBody>
          <a:bodyPr wrap="square" lIns="0" tIns="0" rIns="0" bIns="0" anchor="t">
            <a:spAutoFit/>
          </a:bodyPr>
          <a:lstStyle/>
          <a:p>
            <a:pPr algn="l">
              <a:spcAft>
                <a:spcPts val="1200"/>
              </a:spcAft>
            </a:pPr>
            <a:r>
              <a:rPr sz="2300" b="0" i="0">
                <a:solidFill>
                  <a:srgbClr val="CFCFCF"/>
                </a:solidFill>
                <a:latin typeface="Arial"/>
              </a:rPr>
              <a:t>•  Fueled by steep capability gains in a short time frame</a:t>
            </a:r>
          </a:p>
          <a:p>
            <a:pPr algn="l">
              <a:spcAft>
                <a:spcPts val="1200"/>
              </a:spcAft>
            </a:pPr>
            <a:r>
              <a:rPr sz="2300" b="0" i="0">
                <a:solidFill>
                  <a:srgbClr val="CFCFCF"/>
                </a:solidFill>
                <a:latin typeface="Arial"/>
              </a:rPr>
              <a:t>•  Places trust in the technology's trajectory</a:t>
            </a:r>
          </a:p>
          <a:p>
            <a:pPr algn="l">
              <a:spcAft>
                <a:spcPts val="1200"/>
              </a:spcAft>
            </a:pPr>
            <a:r>
              <a:rPr sz="2300" b="0" i="0">
                <a:solidFill>
                  <a:srgbClr val="CFCFCF"/>
                </a:solidFill>
                <a:latin typeface="Arial"/>
              </a:rPr>
              <a:t>•  Optimistically applies LLMs even to safety-critical engineering</a:t>
            </a:r>
          </a:p>
          <a:p>
            <a:pPr algn="l">
              <a:spcAft>
                <a:spcPts val="1200"/>
              </a:spcAft>
            </a:pPr>
            <a:r>
              <a:rPr sz="2300" b="0" i="0">
                <a:solidFill>
                  <a:srgbClr val="CFCFCF"/>
                </a:solidFill>
                <a:latin typeface="Arial"/>
              </a:rPr>
              <a:t>•  Customer pressure for “smarter” functionality amplifies the push</a:t>
            </a:r>
          </a:p>
        </p:txBody>
      </p:sp>
      <p:sp>
        <p:nvSpPr>
          <p:cNvPr id="11" name="Rounded Rectangle 10"/>
          <p:cNvSpPr/>
          <p:nvPr/>
        </p:nvSpPr>
        <p:spPr>
          <a:xfrm>
            <a:off x="12528423" y="3877970"/>
            <a:ext cx="9869347" cy="5696712"/>
          </a:xfrm>
          <a:prstGeom prst="roundRect">
            <a:avLst>
              <a:gd name="adj" fmla="val 12000"/>
            </a:avLst>
          </a:prstGeom>
          <a:solidFill>
            <a:srgbClr val="1A1A1A"/>
          </a:solidFill>
          <a:ln>
            <a:noFill/>
          </a:ln>
          <a:effectLst/>
        </p:spPr>
        <p:txBody>
          <a:bodyPr rtlCol="0" anchor="ctr"/>
          <a:lstStyle/>
          <a:p>
            <a:pPr algn="ctr"/>
            <a:endParaRPr/>
          </a:p>
        </p:txBody>
      </p:sp>
      <p:sp>
        <p:nvSpPr>
          <p:cNvPr id="12" name="Oval 11"/>
          <p:cNvSpPr/>
          <p:nvPr/>
        </p:nvSpPr>
        <p:spPr>
          <a:xfrm>
            <a:off x="13118896" y="4366260"/>
            <a:ext cx="1020470" cy="1020470"/>
          </a:xfrm>
          <a:prstGeom prst="ellipse">
            <a:avLst/>
          </a:prstGeom>
          <a:solidFill>
            <a:srgbClr val="AD2B2A"/>
          </a:solidFill>
          <a:ln>
            <a:noFill/>
          </a:ln>
          <a:effectLst/>
        </p:spPr>
        <p:txBody>
          <a:bodyPr rtlCol="0" anchor="ctr"/>
          <a:lstStyle/>
          <a:p>
            <a:pPr algn="ctr"/>
            <a:endParaRPr/>
          </a:p>
        </p:txBody>
      </p:sp>
      <p:pic>
        <p:nvPicPr>
          <p:cNvPr id="13" name="Picture 12" descr="FaShieldHalved.png"/>
          <p:cNvPicPr>
            <a:picLocks noChangeAspect="1"/>
          </p:cNvPicPr>
          <p:nvPr/>
        </p:nvPicPr>
        <p:blipFill>
          <a:blip r:embed="rId3"/>
          <a:stretch>
            <a:fillRect/>
          </a:stretch>
        </p:blipFill>
        <p:spPr>
          <a:xfrm>
            <a:off x="13384218" y="4631582"/>
            <a:ext cx="489826" cy="489826"/>
          </a:xfrm>
          <a:prstGeom prst="rect">
            <a:avLst/>
          </a:prstGeom>
        </p:spPr>
      </p:pic>
      <p:sp>
        <p:nvSpPr>
          <p:cNvPr id="14" name="TextBox 13"/>
          <p:cNvSpPr txBox="1"/>
          <p:nvPr/>
        </p:nvSpPr>
        <p:spPr>
          <a:xfrm>
            <a:off x="14468551" y="4529023"/>
            <a:ext cx="7423099" cy="732434"/>
          </a:xfrm>
          <a:prstGeom prst="rect">
            <a:avLst/>
          </a:prstGeom>
          <a:noFill/>
        </p:spPr>
        <p:txBody>
          <a:bodyPr wrap="square" lIns="0" tIns="0" rIns="0" bIns="0" anchor="t">
            <a:spAutoFit/>
          </a:bodyPr>
          <a:lstStyle/>
          <a:p>
            <a:pPr algn="l"/>
            <a:r>
              <a:rPr sz="3300" b="1" i="0">
                <a:solidFill>
                  <a:srgbClr val="FFFFFF"/>
                </a:solidFill>
                <a:latin typeface="Arial"/>
              </a:rPr>
              <a:t>The safety community</a:t>
            </a:r>
          </a:p>
        </p:txBody>
      </p:sp>
      <p:sp>
        <p:nvSpPr>
          <p:cNvPr id="15" name="TextBox 14"/>
          <p:cNvSpPr txBox="1"/>
          <p:nvPr/>
        </p:nvSpPr>
        <p:spPr>
          <a:xfrm>
            <a:off x="13203250" y="5749747"/>
            <a:ext cx="8604046" cy="3662172"/>
          </a:xfrm>
          <a:prstGeom prst="rect">
            <a:avLst/>
          </a:prstGeom>
          <a:noFill/>
        </p:spPr>
        <p:txBody>
          <a:bodyPr wrap="square" lIns="0" tIns="0" rIns="0" bIns="0" anchor="t">
            <a:spAutoFit/>
          </a:bodyPr>
          <a:lstStyle/>
          <a:p>
            <a:pPr algn="l">
              <a:spcAft>
                <a:spcPts val="1200"/>
              </a:spcAft>
            </a:pPr>
            <a:r>
              <a:rPr sz="2300" b="0" i="0">
                <a:solidFill>
                  <a:srgbClr val="CFCFCF"/>
                </a:solidFill>
                <a:latin typeface="Arial"/>
              </a:rPr>
              <a:t>•  Socialized in stringent, well-established engineering processes</a:t>
            </a:r>
          </a:p>
          <a:p>
            <a:pPr algn="l">
              <a:spcAft>
                <a:spcPts val="1200"/>
              </a:spcAft>
            </a:pPr>
            <a:r>
              <a:rPr sz="2300" b="0" i="0">
                <a:solidFill>
                  <a:srgbClr val="CFCFCF"/>
                </a:solidFill>
                <a:latin typeface="Arial"/>
              </a:rPr>
              <a:t>•  Bound by the strictness of norms and standards</a:t>
            </a:r>
          </a:p>
          <a:p>
            <a:pPr algn="l">
              <a:spcAft>
                <a:spcPts val="1200"/>
              </a:spcAft>
            </a:pPr>
            <a:r>
              <a:rPr sz="2300" b="0" i="0">
                <a:solidFill>
                  <a:srgbClr val="CFCFCF"/>
                </a:solidFill>
                <a:latin typeface="Arial"/>
              </a:rPr>
              <a:t>•  Anxiously rejects LLMs as inadequate for safety-critical work</a:t>
            </a:r>
          </a:p>
          <a:p>
            <a:pPr algn="l">
              <a:spcAft>
                <a:spcPts val="1200"/>
              </a:spcAft>
            </a:pPr>
            <a:r>
              <a:rPr sz="2300" b="0" i="0">
                <a:solidFill>
                  <a:srgbClr val="CFCFCF"/>
                </a:solidFill>
                <a:latin typeface="Arial"/>
              </a:rPr>
              <a:t>•  Sees naïve pipelines bypassing artifacts that standards mandate</a:t>
            </a:r>
          </a:p>
        </p:txBody>
      </p:sp>
      <p:sp>
        <p:nvSpPr>
          <p:cNvPr id="16" name="TextBox 15"/>
          <p:cNvSpPr txBox="1"/>
          <p:nvPr/>
        </p:nvSpPr>
        <p:spPr>
          <a:xfrm>
            <a:off x="1984248" y="10144353"/>
            <a:ext cx="20413522" cy="1057960"/>
          </a:xfrm>
          <a:prstGeom prst="rect">
            <a:avLst/>
          </a:prstGeom>
          <a:noFill/>
        </p:spPr>
        <p:txBody>
          <a:bodyPr wrap="square" lIns="0" tIns="0" rIns="0" bIns="0" anchor="t">
            <a:spAutoFit/>
          </a:bodyPr>
          <a:lstStyle/>
          <a:p>
            <a:pPr algn="l"/>
            <a:r>
              <a:rPr sz="2600" b="1" i="1">
                <a:solidFill>
                  <a:srgbClr val="AD2B2A"/>
                </a:solidFill>
                <a:latin typeface="Arial"/>
              </a:rPr>
              <a:t>The way through combines both: the AI community's pace of technical improvement, bound by the safety community's proven process rigor and quality assurance.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Not all LLM uses carry equal risk — classify first</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SAFETY CONCERNS, HEAD-ON</a:t>
            </a:r>
          </a:p>
        </p:txBody>
      </p:sp>
      <p:sp>
        <p:nvSpPr>
          <p:cNvPr id="5" name="TextBox 4"/>
          <p:cNvSpPr txBox="1"/>
          <p:nvPr/>
        </p:nvSpPr>
        <p:spPr>
          <a:xfrm>
            <a:off x="1984248" y="2527035"/>
            <a:ext cx="20413522" cy="976579"/>
          </a:xfrm>
          <a:prstGeom prst="rect">
            <a:avLst/>
          </a:prstGeom>
          <a:noFill/>
        </p:spPr>
        <p:txBody>
          <a:bodyPr wrap="square" lIns="0" tIns="0" rIns="0" bIns="0" anchor="t">
            <a:spAutoFit/>
          </a:bodyPr>
          <a:lstStyle/>
          <a:p>
            <a:pPr algn="l"/>
            <a:r>
              <a:rPr sz="2500" b="0" i="0">
                <a:solidFill>
                  <a:srgbClr val="1A1A1A"/>
                </a:solidFill>
                <a:latin typeface="Arial"/>
              </a:rPr>
              <a:t>Borrowing from established tool-qualification practice — DO-330 and its counterparts — Thomas &amp; Wagner classify LLM-based tools by their ability to introduce or mask errors:</a:t>
            </a:r>
          </a:p>
        </p:txBody>
      </p:sp>
      <p:sp>
        <p:nvSpPr>
          <p:cNvPr id="6" name="Rounded Rectangle 5"/>
          <p:cNvSpPr/>
          <p:nvPr/>
        </p:nvSpPr>
        <p:spPr>
          <a:xfrm>
            <a:off x="1984248" y="3796588"/>
            <a:ext cx="6495211" cy="5371185"/>
          </a:xfrm>
          <a:prstGeom prst="roundRect">
            <a:avLst>
              <a:gd name="adj" fmla="val 12000"/>
            </a:avLst>
          </a:prstGeom>
          <a:solidFill>
            <a:srgbClr val="EDEDED"/>
          </a:solidFill>
          <a:ln>
            <a:noFill/>
          </a:ln>
          <a:effectLst/>
        </p:spPr>
        <p:txBody>
          <a:bodyPr rtlCol="0" anchor="ctr"/>
          <a:lstStyle/>
          <a:p>
            <a:pPr algn="ctr"/>
            <a:endParaRPr/>
          </a:p>
        </p:txBody>
      </p:sp>
      <p:sp>
        <p:nvSpPr>
          <p:cNvPr id="7" name="Oval 6"/>
          <p:cNvSpPr/>
          <p:nvPr/>
        </p:nvSpPr>
        <p:spPr>
          <a:xfrm>
            <a:off x="2490368" y="4252325"/>
            <a:ext cx="1283817" cy="1283817"/>
          </a:xfrm>
          <a:prstGeom prst="ellipse">
            <a:avLst/>
          </a:prstGeom>
          <a:solidFill>
            <a:srgbClr val="AD2B2A"/>
          </a:solidFill>
          <a:ln>
            <a:noFill/>
          </a:ln>
          <a:effectLst/>
        </p:spPr>
        <p:txBody>
          <a:bodyPr rtlCol="0" anchor="ctr"/>
          <a:lstStyle/>
          <a:p>
            <a:pPr algn="ctr"/>
            <a:endParaRPr/>
          </a:p>
        </p:txBody>
      </p:sp>
      <p:sp>
        <p:nvSpPr>
          <p:cNvPr id="8" name="TextBox 7"/>
          <p:cNvSpPr txBox="1"/>
          <p:nvPr/>
        </p:nvSpPr>
        <p:spPr>
          <a:xfrm>
            <a:off x="2490368" y="4252325"/>
            <a:ext cx="1315913" cy="1269552"/>
          </a:xfrm>
          <a:prstGeom prst="rect">
            <a:avLst/>
          </a:prstGeom>
          <a:noFill/>
        </p:spPr>
        <p:txBody>
          <a:bodyPr wrap="square" lIns="0" tIns="0" rIns="0" bIns="0" anchor="ctr">
            <a:spAutoFit/>
          </a:bodyPr>
          <a:lstStyle/>
          <a:p>
            <a:pPr algn="ctr"/>
            <a:r>
              <a:rPr sz="3800" b="1" i="0">
                <a:solidFill>
                  <a:srgbClr val="FFFFFF"/>
                </a:solidFill>
                <a:latin typeface="Arial"/>
              </a:rPr>
              <a:t>I2</a:t>
            </a:r>
          </a:p>
        </p:txBody>
      </p:sp>
      <p:sp>
        <p:nvSpPr>
          <p:cNvPr id="9" name="TextBox 8"/>
          <p:cNvSpPr txBox="1"/>
          <p:nvPr/>
        </p:nvSpPr>
        <p:spPr>
          <a:xfrm>
            <a:off x="4093083" y="4284878"/>
            <a:ext cx="4133316" cy="1383487"/>
          </a:xfrm>
          <a:prstGeom prst="rect">
            <a:avLst/>
          </a:prstGeom>
          <a:noFill/>
        </p:spPr>
        <p:txBody>
          <a:bodyPr wrap="square" lIns="0" tIns="0" rIns="0" bIns="0" anchor="t">
            <a:spAutoFit/>
          </a:bodyPr>
          <a:lstStyle/>
          <a:p>
            <a:pPr algn="l"/>
            <a:r>
              <a:rPr sz="2500" b="1" i="0">
                <a:solidFill>
                  <a:srgbClr val="1A1A1A"/>
                </a:solidFill>
                <a:latin typeface="Arial"/>
              </a:rPr>
              <a:t>Can introduce errors into the system</a:t>
            </a:r>
          </a:p>
        </p:txBody>
      </p:sp>
      <p:sp>
        <p:nvSpPr>
          <p:cNvPr id="10" name="TextBox 9"/>
          <p:cNvSpPr txBox="1"/>
          <p:nvPr/>
        </p:nvSpPr>
        <p:spPr>
          <a:xfrm>
            <a:off x="2490368" y="5831128"/>
            <a:ext cx="5482971" cy="2441448"/>
          </a:xfrm>
          <a:prstGeom prst="rect">
            <a:avLst/>
          </a:prstGeom>
          <a:noFill/>
        </p:spPr>
        <p:txBody>
          <a:bodyPr wrap="square" lIns="0" tIns="0" rIns="0" bIns="0" anchor="t">
            <a:spAutoFit/>
          </a:bodyPr>
          <a:lstStyle/>
          <a:p>
            <a:pPr algn="l"/>
            <a:r>
              <a:rPr sz="2200" b="0" i="0">
                <a:solidFill>
                  <a:srgbClr val="595959"/>
                </a:solidFill>
                <a:latin typeface="Arial"/>
              </a:rPr>
              <a:t>Requirements elicitation that misses or misstates requirements; generated source code with algorithmic errors; hazard analysis that omits hazards.</a:t>
            </a:r>
          </a:p>
        </p:txBody>
      </p:sp>
      <p:sp>
        <p:nvSpPr>
          <p:cNvPr id="11" name="TextBox 10"/>
          <p:cNvSpPr txBox="1"/>
          <p:nvPr/>
        </p:nvSpPr>
        <p:spPr>
          <a:xfrm>
            <a:off x="2490368" y="8386511"/>
            <a:ext cx="5482971" cy="569671"/>
          </a:xfrm>
          <a:prstGeom prst="rect">
            <a:avLst/>
          </a:prstGeom>
          <a:noFill/>
        </p:spPr>
        <p:txBody>
          <a:bodyPr wrap="square" lIns="0" tIns="0" rIns="0" bIns="0" anchor="t">
            <a:spAutoFit/>
          </a:bodyPr>
          <a:lstStyle/>
          <a:p>
            <a:pPr algn="l"/>
            <a:r>
              <a:rPr sz="2000" b="1" i="1">
                <a:solidFill>
                  <a:srgbClr val="AD2B2A"/>
                </a:solidFill>
                <a:latin typeface="Arial"/>
              </a:rPr>
              <a:t>Highest qualification burden</a:t>
            </a:r>
          </a:p>
        </p:txBody>
      </p:sp>
      <p:sp>
        <p:nvSpPr>
          <p:cNvPr id="12" name="Rounded Rectangle 11"/>
          <p:cNvSpPr/>
          <p:nvPr/>
        </p:nvSpPr>
        <p:spPr>
          <a:xfrm>
            <a:off x="9019321" y="3796588"/>
            <a:ext cx="6495211" cy="5371185"/>
          </a:xfrm>
          <a:prstGeom prst="roundRect">
            <a:avLst>
              <a:gd name="adj" fmla="val 12000"/>
            </a:avLst>
          </a:prstGeom>
          <a:solidFill>
            <a:srgbClr val="EDEDED"/>
          </a:solidFill>
          <a:ln>
            <a:noFill/>
          </a:ln>
          <a:effectLst/>
        </p:spPr>
        <p:txBody>
          <a:bodyPr rtlCol="0" anchor="ctr"/>
          <a:lstStyle/>
          <a:p>
            <a:pPr algn="ctr"/>
            <a:endParaRPr/>
          </a:p>
        </p:txBody>
      </p:sp>
      <p:sp>
        <p:nvSpPr>
          <p:cNvPr id="13" name="Oval 12"/>
          <p:cNvSpPr/>
          <p:nvPr/>
        </p:nvSpPr>
        <p:spPr>
          <a:xfrm>
            <a:off x="9525441" y="4252325"/>
            <a:ext cx="1283817" cy="1283817"/>
          </a:xfrm>
          <a:prstGeom prst="ellipse">
            <a:avLst/>
          </a:prstGeom>
          <a:solidFill>
            <a:srgbClr val="B97B12"/>
          </a:solidFill>
          <a:ln>
            <a:noFill/>
          </a:ln>
          <a:effectLst/>
        </p:spPr>
        <p:txBody>
          <a:bodyPr rtlCol="0" anchor="ctr"/>
          <a:lstStyle/>
          <a:p>
            <a:pPr algn="ctr"/>
            <a:endParaRPr/>
          </a:p>
        </p:txBody>
      </p:sp>
      <p:sp>
        <p:nvSpPr>
          <p:cNvPr id="14" name="TextBox 13"/>
          <p:cNvSpPr txBox="1"/>
          <p:nvPr/>
        </p:nvSpPr>
        <p:spPr>
          <a:xfrm>
            <a:off x="9525441" y="4252325"/>
            <a:ext cx="1315913" cy="1269552"/>
          </a:xfrm>
          <a:prstGeom prst="rect">
            <a:avLst/>
          </a:prstGeom>
          <a:noFill/>
        </p:spPr>
        <p:txBody>
          <a:bodyPr wrap="square" lIns="0" tIns="0" rIns="0" bIns="0" anchor="ctr">
            <a:spAutoFit/>
          </a:bodyPr>
          <a:lstStyle/>
          <a:p>
            <a:pPr algn="ctr"/>
            <a:r>
              <a:rPr sz="3800" b="1" i="0">
                <a:solidFill>
                  <a:srgbClr val="FFFFFF"/>
                </a:solidFill>
                <a:latin typeface="Arial"/>
              </a:rPr>
              <a:t>I1</a:t>
            </a:r>
          </a:p>
        </p:txBody>
      </p:sp>
      <p:sp>
        <p:nvSpPr>
          <p:cNvPr id="15" name="TextBox 14"/>
          <p:cNvSpPr txBox="1"/>
          <p:nvPr/>
        </p:nvSpPr>
        <p:spPr>
          <a:xfrm>
            <a:off x="11128156" y="4284878"/>
            <a:ext cx="4133316" cy="1383487"/>
          </a:xfrm>
          <a:prstGeom prst="rect">
            <a:avLst/>
          </a:prstGeom>
          <a:noFill/>
        </p:spPr>
        <p:txBody>
          <a:bodyPr wrap="square" lIns="0" tIns="0" rIns="0" bIns="0" anchor="t">
            <a:spAutoFit/>
          </a:bodyPr>
          <a:lstStyle/>
          <a:p>
            <a:pPr algn="l"/>
            <a:r>
              <a:rPr sz="2500" b="1" i="0">
                <a:solidFill>
                  <a:srgbClr val="1A1A1A"/>
                </a:solidFill>
                <a:latin typeface="Arial"/>
              </a:rPr>
              <a:t>Can fail to detect errors</a:t>
            </a:r>
          </a:p>
        </p:txBody>
      </p:sp>
      <p:sp>
        <p:nvSpPr>
          <p:cNvPr id="16" name="TextBox 15"/>
          <p:cNvSpPr txBox="1"/>
          <p:nvPr/>
        </p:nvSpPr>
        <p:spPr>
          <a:xfrm>
            <a:off x="9525441" y="5831128"/>
            <a:ext cx="5482971" cy="2441448"/>
          </a:xfrm>
          <a:prstGeom prst="rect">
            <a:avLst/>
          </a:prstGeom>
          <a:noFill/>
        </p:spPr>
        <p:txBody>
          <a:bodyPr wrap="square" lIns="0" tIns="0" rIns="0" bIns="0" anchor="t">
            <a:spAutoFit/>
          </a:bodyPr>
          <a:lstStyle/>
          <a:p>
            <a:pPr algn="l"/>
            <a:r>
              <a:rPr sz="2200" b="0" i="0">
                <a:solidFill>
                  <a:srgbClr val="595959"/>
                </a:solidFill>
                <a:latin typeface="Arial"/>
              </a:rPr>
              <a:t>A consistency check that falsely reports a requirement set complete; generated test cases with inadequate coverage; wrong traceability links impeding verification.</a:t>
            </a:r>
          </a:p>
        </p:txBody>
      </p:sp>
      <p:sp>
        <p:nvSpPr>
          <p:cNvPr id="17" name="TextBox 16"/>
          <p:cNvSpPr txBox="1"/>
          <p:nvPr/>
        </p:nvSpPr>
        <p:spPr>
          <a:xfrm>
            <a:off x="9525441" y="8386511"/>
            <a:ext cx="5482971" cy="569671"/>
          </a:xfrm>
          <a:prstGeom prst="rect">
            <a:avLst/>
          </a:prstGeom>
          <a:noFill/>
        </p:spPr>
        <p:txBody>
          <a:bodyPr wrap="square" lIns="0" tIns="0" rIns="0" bIns="0" anchor="t">
            <a:spAutoFit/>
          </a:bodyPr>
          <a:lstStyle/>
          <a:p>
            <a:pPr algn="l"/>
            <a:r>
              <a:rPr sz="2000" b="1" i="1">
                <a:solidFill>
                  <a:srgbClr val="B97B12"/>
                </a:solidFill>
                <a:latin typeface="Arial"/>
              </a:rPr>
              <a:t>Verification-masking risk</a:t>
            </a:r>
          </a:p>
        </p:txBody>
      </p:sp>
      <p:sp>
        <p:nvSpPr>
          <p:cNvPr id="18" name="Rounded Rectangle 17"/>
          <p:cNvSpPr/>
          <p:nvPr/>
        </p:nvSpPr>
        <p:spPr>
          <a:xfrm>
            <a:off x="16054395" y="3796588"/>
            <a:ext cx="6495211" cy="5371185"/>
          </a:xfrm>
          <a:prstGeom prst="roundRect">
            <a:avLst>
              <a:gd name="adj" fmla="val 12000"/>
            </a:avLst>
          </a:prstGeom>
          <a:solidFill>
            <a:srgbClr val="EDEDED"/>
          </a:solidFill>
          <a:ln>
            <a:noFill/>
          </a:ln>
          <a:effectLst/>
        </p:spPr>
        <p:txBody>
          <a:bodyPr rtlCol="0" anchor="ctr"/>
          <a:lstStyle/>
          <a:p>
            <a:pPr algn="ctr"/>
            <a:endParaRPr/>
          </a:p>
        </p:txBody>
      </p:sp>
      <p:sp>
        <p:nvSpPr>
          <p:cNvPr id="19" name="Oval 18"/>
          <p:cNvSpPr/>
          <p:nvPr/>
        </p:nvSpPr>
        <p:spPr>
          <a:xfrm>
            <a:off x="16560515" y="4252325"/>
            <a:ext cx="1283817" cy="1283817"/>
          </a:xfrm>
          <a:prstGeom prst="ellipse">
            <a:avLst/>
          </a:prstGeom>
          <a:solidFill>
            <a:srgbClr val="53585F"/>
          </a:solidFill>
          <a:ln>
            <a:noFill/>
          </a:ln>
          <a:effectLst/>
        </p:spPr>
        <p:txBody>
          <a:bodyPr rtlCol="0" anchor="ctr"/>
          <a:lstStyle/>
          <a:p>
            <a:pPr algn="ctr"/>
            <a:endParaRPr/>
          </a:p>
        </p:txBody>
      </p:sp>
      <p:sp>
        <p:nvSpPr>
          <p:cNvPr id="20" name="TextBox 19"/>
          <p:cNvSpPr txBox="1"/>
          <p:nvPr/>
        </p:nvSpPr>
        <p:spPr>
          <a:xfrm>
            <a:off x="16560515" y="4252325"/>
            <a:ext cx="1315913" cy="1269552"/>
          </a:xfrm>
          <a:prstGeom prst="rect">
            <a:avLst/>
          </a:prstGeom>
          <a:noFill/>
        </p:spPr>
        <p:txBody>
          <a:bodyPr wrap="square" lIns="0" tIns="0" rIns="0" bIns="0" anchor="ctr">
            <a:spAutoFit/>
          </a:bodyPr>
          <a:lstStyle/>
          <a:p>
            <a:pPr algn="ctr"/>
            <a:r>
              <a:rPr sz="3800" b="1" i="0">
                <a:solidFill>
                  <a:srgbClr val="FFFFFF"/>
                </a:solidFill>
                <a:latin typeface="Arial"/>
              </a:rPr>
              <a:t>I0</a:t>
            </a:r>
          </a:p>
        </p:txBody>
      </p:sp>
      <p:sp>
        <p:nvSpPr>
          <p:cNvPr id="21" name="TextBox 20"/>
          <p:cNvSpPr txBox="1"/>
          <p:nvPr/>
        </p:nvSpPr>
        <p:spPr>
          <a:xfrm>
            <a:off x="18163230" y="4284878"/>
            <a:ext cx="4133316" cy="1383487"/>
          </a:xfrm>
          <a:prstGeom prst="rect">
            <a:avLst/>
          </a:prstGeom>
          <a:noFill/>
        </p:spPr>
        <p:txBody>
          <a:bodyPr wrap="square" lIns="0" tIns="0" rIns="0" bIns="0" anchor="t">
            <a:spAutoFit/>
          </a:bodyPr>
          <a:lstStyle/>
          <a:p>
            <a:pPr algn="l"/>
            <a:r>
              <a:rPr sz="2500" b="1" i="0">
                <a:solidFill>
                  <a:srgbClr val="1A1A1A"/>
                </a:solidFill>
                <a:latin typeface="Arial"/>
              </a:rPr>
              <a:t>No direct impact on results</a:t>
            </a:r>
          </a:p>
        </p:txBody>
      </p:sp>
      <p:sp>
        <p:nvSpPr>
          <p:cNvPr id="22" name="TextBox 21"/>
          <p:cNvSpPr txBox="1"/>
          <p:nvPr/>
        </p:nvSpPr>
        <p:spPr>
          <a:xfrm>
            <a:off x="16560515" y="5831128"/>
            <a:ext cx="5482971" cy="2441448"/>
          </a:xfrm>
          <a:prstGeom prst="rect">
            <a:avLst/>
          </a:prstGeom>
          <a:noFill/>
        </p:spPr>
        <p:txBody>
          <a:bodyPr wrap="square" lIns="0" tIns="0" rIns="0" bIns="0" anchor="t">
            <a:spAutoFit/>
          </a:bodyPr>
          <a:lstStyle/>
          <a:p>
            <a:pPr algn="l"/>
            <a:r>
              <a:rPr sz="2200" b="0" i="0">
                <a:solidFill>
                  <a:srgbClr val="595959"/>
                </a:solidFill>
                <a:latin typeface="Arial"/>
              </a:rPr>
              <a:t>Natural-language explanations of models or code for communication with non-engineering stakeholders; classification metadata.</a:t>
            </a:r>
          </a:p>
        </p:txBody>
      </p:sp>
      <p:sp>
        <p:nvSpPr>
          <p:cNvPr id="23" name="TextBox 22"/>
          <p:cNvSpPr txBox="1"/>
          <p:nvPr/>
        </p:nvSpPr>
        <p:spPr>
          <a:xfrm>
            <a:off x="16560515" y="8386511"/>
            <a:ext cx="5482971" cy="569671"/>
          </a:xfrm>
          <a:prstGeom prst="rect">
            <a:avLst/>
          </a:prstGeom>
          <a:noFill/>
        </p:spPr>
        <p:txBody>
          <a:bodyPr wrap="square" lIns="0" tIns="0" rIns="0" bIns="0" anchor="t">
            <a:spAutoFit/>
          </a:bodyPr>
          <a:lstStyle/>
          <a:p>
            <a:pPr algn="l"/>
            <a:r>
              <a:rPr sz="2000" b="1" i="1">
                <a:solidFill>
                  <a:srgbClr val="53585F"/>
                </a:solidFill>
                <a:latin typeface="Arial"/>
              </a:rPr>
              <a:t>Lowest rigor required</a:t>
            </a:r>
          </a:p>
        </p:txBody>
      </p:sp>
      <p:sp>
        <p:nvSpPr>
          <p:cNvPr id="24" name="Rounded Rectangle 23"/>
          <p:cNvSpPr/>
          <p:nvPr/>
        </p:nvSpPr>
        <p:spPr>
          <a:xfrm>
            <a:off x="1984248" y="9656063"/>
            <a:ext cx="20413522" cy="1546250"/>
          </a:xfrm>
          <a:prstGeom prst="roundRect">
            <a:avLst>
              <a:gd name="adj" fmla="val 12000"/>
            </a:avLst>
          </a:prstGeom>
          <a:solidFill>
            <a:srgbClr val="F6EBD8"/>
          </a:solidFill>
          <a:ln>
            <a:noFill/>
          </a:ln>
          <a:effectLst/>
        </p:spPr>
        <p:txBody>
          <a:bodyPr rtlCol="0" anchor="ctr"/>
          <a:lstStyle/>
          <a:p>
            <a:pPr algn="ctr"/>
            <a:endParaRPr/>
          </a:p>
        </p:txBody>
      </p:sp>
      <p:sp>
        <p:nvSpPr>
          <p:cNvPr id="25" name="TextBox 24"/>
          <p:cNvSpPr txBox="1"/>
          <p:nvPr/>
        </p:nvSpPr>
        <p:spPr>
          <a:xfrm>
            <a:off x="2490368" y="9818827"/>
            <a:ext cx="19401282" cy="1220724"/>
          </a:xfrm>
          <a:prstGeom prst="rect">
            <a:avLst/>
          </a:prstGeom>
          <a:noFill/>
        </p:spPr>
        <p:txBody>
          <a:bodyPr wrap="square" lIns="0" tIns="0" rIns="0" bIns="0" anchor="ctr">
            <a:spAutoFit/>
          </a:bodyPr>
          <a:lstStyle/>
          <a:p>
            <a:pPr algn="l"/>
            <a:r>
              <a:rPr sz="2300" b="1" i="0">
                <a:solidFill>
                  <a:srgbClr val="1A1A1A"/>
                </a:solidFill>
                <a:latin typeface="Arial"/>
              </a:rPr>
              <a:t>Role matters as much as impact:  </a:t>
            </a:r>
            <a:r>
              <a:rPr sz="2300" b="0" i="0">
                <a:solidFill>
                  <a:srgbClr val="1A1A1A"/>
                </a:solidFill>
                <a:latin typeface="Arial"/>
              </a:rPr>
              <a:t>R2 tools automate or eliminate an engineering task; R1 tools assist a human who retains ownership. An I2 tool in an R2 role demands the most rigorous qualification — specification, compliance evidence, configuration management, evolution control — which today's LLM tools rarely meet.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“A human will review it” is also a failure mode</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SAFETY CONCERNS, HEAD-ON</a:t>
            </a:r>
          </a:p>
        </p:txBody>
      </p:sp>
      <p:sp>
        <p:nvSpPr>
          <p:cNvPr id="5" name="TextBox 4"/>
          <p:cNvSpPr txBox="1"/>
          <p:nvPr/>
        </p:nvSpPr>
        <p:spPr>
          <a:xfrm>
            <a:off x="1984248" y="2527035"/>
            <a:ext cx="20413522" cy="976579"/>
          </a:xfrm>
          <a:prstGeom prst="rect">
            <a:avLst/>
          </a:prstGeom>
          <a:noFill/>
        </p:spPr>
        <p:txBody>
          <a:bodyPr wrap="square" lIns="0" tIns="0" rIns="0" bIns="0" anchor="t">
            <a:spAutoFit/>
          </a:bodyPr>
          <a:lstStyle/>
          <a:p>
            <a:pPr algn="l"/>
            <a:r>
              <a:rPr sz="2500" b="0" i="0">
                <a:solidFill>
                  <a:srgbClr val="1A1A1A"/>
                </a:solidFill>
                <a:latin typeface="Arial"/>
              </a:rPr>
              <a:t>Automation research from rail and aviation predicts what happens to engineers working alongside LLMs (Parasuraman &amp; Riley; Thomas &amp; Wagner):</a:t>
            </a:r>
          </a:p>
        </p:txBody>
      </p:sp>
      <p:sp>
        <p:nvSpPr>
          <p:cNvPr id="6" name="Rounded Rectangle 5"/>
          <p:cNvSpPr/>
          <p:nvPr/>
        </p:nvSpPr>
        <p:spPr>
          <a:xfrm>
            <a:off x="1984248" y="3796588"/>
            <a:ext cx="9869347" cy="3092500"/>
          </a:xfrm>
          <a:prstGeom prst="roundRect">
            <a:avLst>
              <a:gd name="adj" fmla="val 12000"/>
            </a:avLst>
          </a:prstGeom>
          <a:solidFill>
            <a:srgbClr val="EDEDED"/>
          </a:solidFill>
          <a:ln>
            <a:noFill/>
          </a:ln>
          <a:effectLst/>
        </p:spPr>
        <p:txBody>
          <a:bodyPr rtlCol="0" anchor="ctr"/>
          <a:lstStyle/>
          <a:p>
            <a:pPr algn="ctr"/>
            <a:endParaRPr/>
          </a:p>
        </p:txBody>
      </p:sp>
      <p:sp>
        <p:nvSpPr>
          <p:cNvPr id="7" name="Oval 6"/>
          <p:cNvSpPr/>
          <p:nvPr/>
        </p:nvSpPr>
        <p:spPr>
          <a:xfrm>
            <a:off x="2490368" y="4284878"/>
            <a:ext cx="1020470" cy="1020470"/>
          </a:xfrm>
          <a:prstGeom prst="ellipse">
            <a:avLst/>
          </a:prstGeom>
          <a:solidFill>
            <a:srgbClr val="AD2B2A"/>
          </a:solidFill>
          <a:ln>
            <a:noFill/>
          </a:ln>
          <a:effectLst/>
        </p:spPr>
        <p:txBody>
          <a:bodyPr rtlCol="0" anchor="ctr"/>
          <a:lstStyle/>
          <a:p>
            <a:pPr algn="ctr"/>
            <a:endParaRPr/>
          </a:p>
        </p:txBody>
      </p:sp>
      <p:pic>
        <p:nvPicPr>
          <p:cNvPr id="8" name="Picture 7" descr="FaGaugeHigh.png"/>
          <p:cNvPicPr>
            <a:picLocks noChangeAspect="1"/>
          </p:cNvPicPr>
          <p:nvPr/>
        </p:nvPicPr>
        <p:blipFill>
          <a:blip r:embed="rId2"/>
          <a:stretch>
            <a:fillRect/>
          </a:stretch>
        </p:blipFill>
        <p:spPr>
          <a:xfrm>
            <a:off x="2755690" y="4550200"/>
            <a:ext cx="489826" cy="489826"/>
          </a:xfrm>
          <a:prstGeom prst="rect">
            <a:avLst/>
          </a:prstGeom>
        </p:spPr>
      </p:pic>
      <p:sp>
        <p:nvSpPr>
          <p:cNvPr id="9" name="TextBox 8"/>
          <p:cNvSpPr txBox="1"/>
          <p:nvPr/>
        </p:nvSpPr>
        <p:spPr>
          <a:xfrm>
            <a:off x="3840022" y="4154667"/>
            <a:ext cx="7676159" cy="651052"/>
          </a:xfrm>
          <a:prstGeom prst="rect">
            <a:avLst/>
          </a:prstGeom>
          <a:noFill/>
        </p:spPr>
        <p:txBody>
          <a:bodyPr wrap="square" lIns="0" tIns="0" rIns="0" bIns="0" anchor="t">
            <a:spAutoFit/>
          </a:bodyPr>
          <a:lstStyle/>
          <a:p>
            <a:pPr algn="l"/>
            <a:r>
              <a:rPr sz="2600" b="1" i="0">
                <a:solidFill>
                  <a:srgbClr val="1A1A1A"/>
                </a:solidFill>
                <a:latin typeface="Arial"/>
              </a:rPr>
              <a:t>Complacency &amp; over-reliance</a:t>
            </a:r>
          </a:p>
        </p:txBody>
      </p:sp>
      <p:sp>
        <p:nvSpPr>
          <p:cNvPr id="10" name="TextBox 9"/>
          <p:cNvSpPr txBox="1"/>
          <p:nvPr/>
        </p:nvSpPr>
        <p:spPr>
          <a:xfrm>
            <a:off x="3840022" y="4805720"/>
            <a:ext cx="7676159" cy="1953158"/>
          </a:xfrm>
          <a:prstGeom prst="rect">
            <a:avLst/>
          </a:prstGeom>
          <a:noFill/>
        </p:spPr>
        <p:txBody>
          <a:bodyPr wrap="square" lIns="0" tIns="0" rIns="0" bIns="0" anchor="t">
            <a:spAutoFit/>
          </a:bodyPr>
          <a:lstStyle/>
          <a:p>
            <a:pPr algn="l"/>
            <a:r>
              <a:rPr sz="2100" b="0" i="0">
                <a:solidFill>
                  <a:srgbClr val="595959"/>
                </a:solidFill>
                <a:latin typeface="Arial"/>
              </a:rPr>
              <a:t>Highly reliable automation invites unjustified trust. Engineers lean on LLM output even where the tool is only meant to assist and responsibility remains human.</a:t>
            </a:r>
          </a:p>
        </p:txBody>
      </p:sp>
      <p:sp>
        <p:nvSpPr>
          <p:cNvPr id="11" name="Rounded Rectangle 10"/>
          <p:cNvSpPr/>
          <p:nvPr/>
        </p:nvSpPr>
        <p:spPr>
          <a:xfrm>
            <a:off x="12528423" y="3796588"/>
            <a:ext cx="9869347" cy="3092500"/>
          </a:xfrm>
          <a:prstGeom prst="roundRect">
            <a:avLst>
              <a:gd name="adj" fmla="val 12000"/>
            </a:avLst>
          </a:prstGeom>
          <a:solidFill>
            <a:srgbClr val="EDEDED"/>
          </a:solidFill>
          <a:ln>
            <a:noFill/>
          </a:ln>
          <a:effectLst/>
        </p:spPr>
        <p:txBody>
          <a:bodyPr rtlCol="0" anchor="ctr"/>
          <a:lstStyle/>
          <a:p>
            <a:pPr algn="ctr"/>
            <a:endParaRPr/>
          </a:p>
        </p:txBody>
      </p:sp>
      <p:sp>
        <p:nvSpPr>
          <p:cNvPr id="12" name="Oval 11"/>
          <p:cNvSpPr/>
          <p:nvPr/>
        </p:nvSpPr>
        <p:spPr>
          <a:xfrm>
            <a:off x="13034543" y="4284878"/>
            <a:ext cx="1020470" cy="1020470"/>
          </a:xfrm>
          <a:prstGeom prst="ellipse">
            <a:avLst/>
          </a:prstGeom>
          <a:solidFill>
            <a:srgbClr val="AD2B2A"/>
          </a:solidFill>
          <a:ln>
            <a:noFill/>
          </a:ln>
          <a:effectLst/>
        </p:spPr>
        <p:txBody>
          <a:bodyPr rtlCol="0" anchor="ctr"/>
          <a:lstStyle/>
          <a:p>
            <a:pPr algn="ctr"/>
            <a:endParaRPr/>
          </a:p>
        </p:txBody>
      </p:sp>
      <p:pic>
        <p:nvPicPr>
          <p:cNvPr id="13" name="Picture 12" descr="FaGraduationCap.png"/>
          <p:cNvPicPr>
            <a:picLocks noChangeAspect="1"/>
          </p:cNvPicPr>
          <p:nvPr/>
        </p:nvPicPr>
        <p:blipFill>
          <a:blip r:embed="rId3"/>
          <a:stretch>
            <a:fillRect/>
          </a:stretch>
        </p:blipFill>
        <p:spPr>
          <a:xfrm>
            <a:off x="13299865" y="4550200"/>
            <a:ext cx="489826" cy="489826"/>
          </a:xfrm>
          <a:prstGeom prst="rect">
            <a:avLst/>
          </a:prstGeom>
        </p:spPr>
      </p:pic>
      <p:sp>
        <p:nvSpPr>
          <p:cNvPr id="14" name="TextBox 13"/>
          <p:cNvSpPr txBox="1"/>
          <p:nvPr/>
        </p:nvSpPr>
        <p:spPr>
          <a:xfrm>
            <a:off x="14384197" y="4154667"/>
            <a:ext cx="7676159" cy="651052"/>
          </a:xfrm>
          <a:prstGeom prst="rect">
            <a:avLst/>
          </a:prstGeom>
          <a:noFill/>
        </p:spPr>
        <p:txBody>
          <a:bodyPr wrap="square" lIns="0" tIns="0" rIns="0" bIns="0" anchor="t">
            <a:spAutoFit/>
          </a:bodyPr>
          <a:lstStyle/>
          <a:p>
            <a:pPr algn="l"/>
            <a:r>
              <a:rPr sz="2600" b="1" i="0">
                <a:solidFill>
                  <a:srgbClr val="1A1A1A"/>
                </a:solidFill>
                <a:latin typeface="Arial"/>
              </a:rPr>
              <a:t>Skill fade</a:t>
            </a:r>
          </a:p>
        </p:txBody>
      </p:sp>
      <p:sp>
        <p:nvSpPr>
          <p:cNvPr id="15" name="TextBox 14"/>
          <p:cNvSpPr txBox="1"/>
          <p:nvPr/>
        </p:nvSpPr>
        <p:spPr>
          <a:xfrm>
            <a:off x="14384197" y="4805720"/>
            <a:ext cx="7676159" cy="1953158"/>
          </a:xfrm>
          <a:prstGeom prst="rect">
            <a:avLst/>
          </a:prstGeom>
          <a:noFill/>
        </p:spPr>
        <p:txBody>
          <a:bodyPr wrap="square" lIns="0" tIns="0" rIns="0" bIns="0" anchor="t">
            <a:spAutoFit/>
          </a:bodyPr>
          <a:lstStyle/>
          <a:p>
            <a:pPr algn="l"/>
            <a:r>
              <a:rPr sz="2100" b="0" i="0">
                <a:solidFill>
                  <a:srgbClr val="595959"/>
                </a:solidFill>
                <a:latin typeface="Arial"/>
              </a:rPr>
              <a:t>Engineers who no longer perform a task lose the ability to perform it — and with it, the ability to verify whether the LLM's result is correct.</a:t>
            </a:r>
          </a:p>
        </p:txBody>
      </p:sp>
      <p:sp>
        <p:nvSpPr>
          <p:cNvPr id="16" name="Rounded Rectangle 15"/>
          <p:cNvSpPr/>
          <p:nvPr/>
        </p:nvSpPr>
        <p:spPr>
          <a:xfrm>
            <a:off x="1984248" y="7214616"/>
            <a:ext cx="9869347" cy="3092500"/>
          </a:xfrm>
          <a:prstGeom prst="roundRect">
            <a:avLst>
              <a:gd name="adj" fmla="val 12000"/>
            </a:avLst>
          </a:prstGeom>
          <a:solidFill>
            <a:srgbClr val="EDEDED"/>
          </a:solidFill>
          <a:ln>
            <a:noFill/>
          </a:ln>
          <a:effectLst/>
        </p:spPr>
        <p:txBody>
          <a:bodyPr rtlCol="0" anchor="ctr"/>
          <a:lstStyle/>
          <a:p>
            <a:pPr algn="ctr"/>
            <a:endParaRPr/>
          </a:p>
        </p:txBody>
      </p:sp>
      <p:sp>
        <p:nvSpPr>
          <p:cNvPr id="17" name="Oval 16"/>
          <p:cNvSpPr/>
          <p:nvPr/>
        </p:nvSpPr>
        <p:spPr>
          <a:xfrm>
            <a:off x="2490368" y="7702905"/>
            <a:ext cx="1020470" cy="1020470"/>
          </a:xfrm>
          <a:prstGeom prst="ellipse">
            <a:avLst/>
          </a:prstGeom>
          <a:solidFill>
            <a:srgbClr val="B97B12"/>
          </a:solidFill>
          <a:ln>
            <a:noFill/>
          </a:ln>
          <a:effectLst/>
        </p:spPr>
        <p:txBody>
          <a:bodyPr rtlCol="0" anchor="ctr"/>
          <a:lstStyle/>
          <a:p>
            <a:pPr algn="ctr"/>
            <a:endParaRPr/>
          </a:p>
        </p:txBody>
      </p:sp>
      <p:pic>
        <p:nvPicPr>
          <p:cNvPr id="18" name="Picture 17" descr="FaThumbsDown.png"/>
          <p:cNvPicPr>
            <a:picLocks noChangeAspect="1"/>
          </p:cNvPicPr>
          <p:nvPr/>
        </p:nvPicPr>
        <p:blipFill>
          <a:blip r:embed="rId4"/>
          <a:stretch>
            <a:fillRect/>
          </a:stretch>
        </p:blipFill>
        <p:spPr>
          <a:xfrm>
            <a:off x="2755690" y="7968227"/>
            <a:ext cx="489826" cy="489826"/>
          </a:xfrm>
          <a:prstGeom prst="rect">
            <a:avLst/>
          </a:prstGeom>
        </p:spPr>
      </p:pic>
      <p:sp>
        <p:nvSpPr>
          <p:cNvPr id="19" name="TextBox 18"/>
          <p:cNvSpPr txBox="1"/>
          <p:nvPr/>
        </p:nvSpPr>
        <p:spPr>
          <a:xfrm>
            <a:off x="3840022" y="7572695"/>
            <a:ext cx="7676159" cy="651052"/>
          </a:xfrm>
          <a:prstGeom prst="rect">
            <a:avLst/>
          </a:prstGeom>
          <a:noFill/>
        </p:spPr>
        <p:txBody>
          <a:bodyPr wrap="square" lIns="0" tIns="0" rIns="0" bIns="0" anchor="t">
            <a:spAutoFit/>
          </a:bodyPr>
          <a:lstStyle/>
          <a:p>
            <a:pPr algn="l"/>
            <a:r>
              <a:rPr sz="2600" b="1" i="0">
                <a:solidFill>
                  <a:srgbClr val="1A1A1A"/>
                </a:solidFill>
                <a:latin typeface="Arial"/>
              </a:rPr>
              <a:t>Mistrust that erases savings</a:t>
            </a:r>
          </a:p>
        </p:txBody>
      </p:sp>
      <p:sp>
        <p:nvSpPr>
          <p:cNvPr id="20" name="TextBox 19"/>
          <p:cNvSpPr txBox="1"/>
          <p:nvPr/>
        </p:nvSpPr>
        <p:spPr>
          <a:xfrm>
            <a:off x="3840022" y="8223747"/>
            <a:ext cx="7676159" cy="1953158"/>
          </a:xfrm>
          <a:prstGeom prst="rect">
            <a:avLst/>
          </a:prstGeom>
          <a:noFill/>
        </p:spPr>
        <p:txBody>
          <a:bodyPr wrap="square" lIns="0" tIns="0" rIns="0" bIns="0" anchor="t">
            <a:spAutoFit/>
          </a:bodyPr>
          <a:lstStyle/>
          <a:p>
            <a:pPr algn="l"/>
            <a:r>
              <a:rPr sz="2100" b="0" i="0">
                <a:solidFill>
                  <a:srgbClr val="595959"/>
                </a:solidFill>
                <a:latin typeface="Arial"/>
              </a:rPr>
              <a:t>Visible errors drive perceived unreliability. Engineers re-verify everything at high effort, obliterating the efficiency the tool was bought to deliver.</a:t>
            </a:r>
          </a:p>
        </p:txBody>
      </p:sp>
      <p:sp>
        <p:nvSpPr>
          <p:cNvPr id="21" name="Rounded Rectangle 20"/>
          <p:cNvSpPr/>
          <p:nvPr/>
        </p:nvSpPr>
        <p:spPr>
          <a:xfrm>
            <a:off x="12528423" y="7214616"/>
            <a:ext cx="9869347" cy="3092500"/>
          </a:xfrm>
          <a:prstGeom prst="roundRect">
            <a:avLst>
              <a:gd name="adj" fmla="val 12000"/>
            </a:avLst>
          </a:prstGeom>
          <a:solidFill>
            <a:srgbClr val="EDEDED"/>
          </a:solidFill>
          <a:ln>
            <a:noFill/>
          </a:ln>
          <a:effectLst/>
        </p:spPr>
        <p:txBody>
          <a:bodyPr rtlCol="0" anchor="ctr"/>
          <a:lstStyle/>
          <a:p>
            <a:pPr algn="ctr"/>
            <a:endParaRPr/>
          </a:p>
        </p:txBody>
      </p:sp>
      <p:sp>
        <p:nvSpPr>
          <p:cNvPr id="22" name="Oval 21"/>
          <p:cNvSpPr/>
          <p:nvPr/>
        </p:nvSpPr>
        <p:spPr>
          <a:xfrm>
            <a:off x="13034543" y="7702905"/>
            <a:ext cx="1020470" cy="1020470"/>
          </a:xfrm>
          <a:prstGeom prst="ellipse">
            <a:avLst/>
          </a:prstGeom>
          <a:solidFill>
            <a:srgbClr val="B97B12"/>
          </a:solidFill>
          <a:ln>
            <a:noFill/>
          </a:ln>
          <a:effectLst/>
        </p:spPr>
        <p:txBody>
          <a:bodyPr rtlCol="0" anchor="ctr"/>
          <a:lstStyle/>
          <a:p>
            <a:pPr algn="ctr"/>
            <a:endParaRPr/>
          </a:p>
        </p:txBody>
      </p:sp>
      <p:pic>
        <p:nvPicPr>
          <p:cNvPr id="23" name="Picture 22" descr="FaPuzzlePiece.png"/>
          <p:cNvPicPr>
            <a:picLocks noChangeAspect="1"/>
          </p:cNvPicPr>
          <p:nvPr/>
        </p:nvPicPr>
        <p:blipFill>
          <a:blip r:embed="rId5"/>
          <a:stretch>
            <a:fillRect/>
          </a:stretch>
        </p:blipFill>
        <p:spPr>
          <a:xfrm>
            <a:off x="13299865" y="7968227"/>
            <a:ext cx="489826" cy="489826"/>
          </a:xfrm>
          <a:prstGeom prst="rect">
            <a:avLst/>
          </a:prstGeom>
        </p:spPr>
      </p:pic>
      <p:sp>
        <p:nvSpPr>
          <p:cNvPr id="24" name="TextBox 23"/>
          <p:cNvSpPr txBox="1"/>
          <p:nvPr/>
        </p:nvSpPr>
        <p:spPr>
          <a:xfrm>
            <a:off x="14384197" y="7572695"/>
            <a:ext cx="7676159" cy="651052"/>
          </a:xfrm>
          <a:prstGeom prst="rect">
            <a:avLst/>
          </a:prstGeom>
          <a:noFill/>
        </p:spPr>
        <p:txBody>
          <a:bodyPr wrap="square" lIns="0" tIns="0" rIns="0" bIns="0" anchor="t">
            <a:spAutoFit/>
          </a:bodyPr>
          <a:lstStyle/>
          <a:p>
            <a:pPr algn="l"/>
            <a:r>
              <a:rPr sz="2600" b="1" i="0">
                <a:solidFill>
                  <a:srgbClr val="1A1A1A"/>
                </a:solidFill>
                <a:latin typeface="Arial"/>
              </a:rPr>
              <a:t>Confusion &amp; lost situational awareness</a:t>
            </a:r>
          </a:p>
        </p:txBody>
      </p:sp>
      <p:sp>
        <p:nvSpPr>
          <p:cNvPr id="25" name="TextBox 24"/>
          <p:cNvSpPr txBox="1"/>
          <p:nvPr/>
        </p:nvSpPr>
        <p:spPr>
          <a:xfrm>
            <a:off x="14384197" y="8223747"/>
            <a:ext cx="7676159" cy="1953158"/>
          </a:xfrm>
          <a:prstGeom prst="rect">
            <a:avLst/>
          </a:prstGeom>
          <a:noFill/>
        </p:spPr>
        <p:txBody>
          <a:bodyPr wrap="square" lIns="0" tIns="0" rIns="0" bIns="0" anchor="t">
            <a:spAutoFit/>
          </a:bodyPr>
          <a:lstStyle/>
          <a:p>
            <a:pPr algn="l"/>
            <a:r>
              <a:rPr sz="2100" b="0" i="0">
                <a:solidFill>
                  <a:srgbClr val="595959"/>
                </a:solidFill>
                <a:latin typeface="Arial"/>
              </a:rPr>
              <a:t>When engineers can't reconstruct why the LLM produced a result, they can't assess its correctness — producing unjustified trust or unjustified mistrust.</a:t>
            </a:r>
          </a:p>
        </p:txBody>
      </p:sp>
      <p:sp>
        <p:nvSpPr>
          <p:cNvPr id="26" name="TextBox 25"/>
          <p:cNvSpPr txBox="1"/>
          <p:nvPr/>
        </p:nvSpPr>
        <p:spPr>
          <a:xfrm>
            <a:off x="1984248" y="10762853"/>
            <a:ext cx="20413522" cy="651052"/>
          </a:xfrm>
          <a:prstGeom prst="rect">
            <a:avLst/>
          </a:prstGeom>
          <a:noFill/>
        </p:spPr>
        <p:txBody>
          <a:bodyPr wrap="square" lIns="0" tIns="0" rIns="0" bIns="0" anchor="t">
            <a:spAutoFit/>
          </a:bodyPr>
          <a:lstStyle/>
          <a:p>
            <a:pPr algn="l"/>
            <a:r>
              <a:rPr sz="2600" b="1" i="1">
                <a:solidFill>
                  <a:srgbClr val="AD2B2A"/>
                </a:solidFill>
                <a:latin typeface="Arial"/>
              </a:rPr>
              <a:t>Consequence: even human-in-the-loop safeguards must be deliberately engineered, not assumed.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The compliance trap: pipelines that vaporize your evidence</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SAFETY CONCERNS, HEAD-ON</a:t>
            </a:r>
          </a:p>
        </p:txBody>
      </p:sp>
      <p:sp>
        <p:nvSpPr>
          <p:cNvPr id="5" name="TextBox 4"/>
          <p:cNvSpPr txBox="1"/>
          <p:nvPr/>
        </p:nvSpPr>
        <p:spPr>
          <a:xfrm>
            <a:off x="1984248" y="2901391"/>
            <a:ext cx="20413522" cy="569671"/>
          </a:xfrm>
          <a:prstGeom prst="rect">
            <a:avLst/>
          </a:prstGeom>
          <a:noFill/>
        </p:spPr>
        <p:txBody>
          <a:bodyPr wrap="square" lIns="0" tIns="0" rIns="0" bIns="0" anchor="t">
            <a:spAutoFit/>
          </a:bodyPr>
          <a:lstStyle/>
          <a:p>
            <a:pPr algn="l"/>
            <a:r>
              <a:rPr sz="2400" b="1" i="0">
                <a:solidFill>
                  <a:srgbClr val="AD2B2A"/>
                </a:solidFill>
                <a:latin typeface="Arial"/>
              </a:rPr>
              <a:t>Naïve LLM pipeline — requirements straight to implementation</a:t>
            </a:r>
          </a:p>
        </p:txBody>
      </p:sp>
      <p:sp>
        <p:nvSpPr>
          <p:cNvPr id="6" name="Rounded Rectangle 5"/>
          <p:cNvSpPr/>
          <p:nvPr/>
        </p:nvSpPr>
        <p:spPr>
          <a:xfrm>
            <a:off x="1984248" y="3715207"/>
            <a:ext cx="3964609" cy="1220724"/>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7" name="TextBox 6"/>
          <p:cNvSpPr txBox="1"/>
          <p:nvPr/>
        </p:nvSpPr>
        <p:spPr>
          <a:xfrm>
            <a:off x="1984248" y="3715207"/>
            <a:ext cx="3964609" cy="1220724"/>
          </a:xfrm>
          <a:prstGeom prst="rect">
            <a:avLst/>
          </a:prstGeom>
          <a:noFill/>
        </p:spPr>
        <p:txBody>
          <a:bodyPr wrap="square" lIns="0" tIns="0" rIns="0" bIns="0" anchor="ctr">
            <a:spAutoFit/>
          </a:bodyPr>
          <a:lstStyle/>
          <a:p>
            <a:pPr algn="ctr"/>
            <a:r>
              <a:rPr sz="2000" b="0" i="0">
                <a:solidFill>
                  <a:srgbClr val="1A1A1A"/>
                </a:solidFill>
                <a:latin typeface="Arial"/>
              </a:rPr>
              <a:t>High-level</a:t>
            </a:r>
          </a:p>
          <a:p>
            <a:pPr algn="ctr"/>
            <a:r>
              <a:rPr sz="2000" b="0" i="0">
                <a:solidFill>
                  <a:srgbClr val="1A1A1A"/>
                </a:solidFill>
                <a:latin typeface="Arial"/>
              </a:rPr>
              <a:t>requirements</a:t>
            </a:r>
          </a:p>
        </p:txBody>
      </p:sp>
      <p:sp>
        <p:nvSpPr>
          <p:cNvPr id="8" name="TextBox 7"/>
          <p:cNvSpPr txBox="1"/>
          <p:nvPr/>
        </p:nvSpPr>
        <p:spPr>
          <a:xfrm>
            <a:off x="5915116" y="3910523"/>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9" name="Rounded Rectangle 8"/>
          <p:cNvSpPr/>
          <p:nvPr/>
        </p:nvSpPr>
        <p:spPr>
          <a:xfrm>
            <a:off x="7467219" y="3715207"/>
            <a:ext cx="3964609" cy="1220724"/>
          </a:xfrm>
          <a:prstGeom prst="roundRect">
            <a:avLst>
              <a:gd name="adj" fmla="val 12000"/>
            </a:avLst>
          </a:prstGeom>
          <a:solidFill>
            <a:srgbClr val="FFFFFF"/>
          </a:solidFill>
          <a:ln w="20320">
            <a:solidFill>
              <a:srgbClr val="AD2B2A"/>
            </a:solidFill>
            <a:prstDash val="dash"/>
          </a:ln>
          <a:effectLst/>
        </p:spPr>
        <p:txBody>
          <a:bodyPr rtlCol="0" anchor="ctr"/>
          <a:lstStyle/>
          <a:p>
            <a:pPr algn="ctr"/>
            <a:endParaRPr/>
          </a:p>
        </p:txBody>
      </p:sp>
      <p:sp>
        <p:nvSpPr>
          <p:cNvPr id="10" name="TextBox 9"/>
          <p:cNvSpPr txBox="1"/>
          <p:nvPr/>
        </p:nvSpPr>
        <p:spPr>
          <a:xfrm>
            <a:off x="7467219" y="3715207"/>
            <a:ext cx="3964609" cy="1220724"/>
          </a:xfrm>
          <a:prstGeom prst="rect">
            <a:avLst/>
          </a:prstGeom>
          <a:noFill/>
        </p:spPr>
        <p:txBody>
          <a:bodyPr wrap="square" lIns="0" tIns="0" rIns="0" bIns="0" anchor="ctr">
            <a:spAutoFit/>
          </a:bodyPr>
          <a:lstStyle/>
          <a:p>
            <a:pPr algn="ctr"/>
            <a:r>
              <a:rPr sz="2000" b="0" i="0">
                <a:solidFill>
                  <a:srgbClr val="AD2B2A"/>
                </a:solidFill>
                <a:latin typeface="Arial"/>
              </a:rPr>
              <a:t>High-level design</a:t>
            </a:r>
          </a:p>
          <a:p>
            <a:pPr algn="ctr"/>
            <a:r>
              <a:rPr sz="2000" b="0" i="0">
                <a:solidFill>
                  <a:srgbClr val="AD2B2A"/>
                </a:solidFill>
                <a:latin typeface="Arial"/>
              </a:rPr>
              <a:t>(eliminated)</a:t>
            </a:r>
          </a:p>
        </p:txBody>
      </p:sp>
      <p:sp>
        <p:nvSpPr>
          <p:cNvPr id="11" name="TextBox 10"/>
          <p:cNvSpPr txBox="1"/>
          <p:nvPr/>
        </p:nvSpPr>
        <p:spPr>
          <a:xfrm>
            <a:off x="11398087" y="3910523"/>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12" name="Rounded Rectangle 11"/>
          <p:cNvSpPr/>
          <p:nvPr/>
        </p:nvSpPr>
        <p:spPr>
          <a:xfrm>
            <a:off x="12950190" y="3715207"/>
            <a:ext cx="3964609" cy="1220724"/>
          </a:xfrm>
          <a:prstGeom prst="roundRect">
            <a:avLst>
              <a:gd name="adj" fmla="val 12000"/>
            </a:avLst>
          </a:prstGeom>
          <a:solidFill>
            <a:srgbClr val="FFFFFF"/>
          </a:solidFill>
          <a:ln w="20320">
            <a:solidFill>
              <a:srgbClr val="AD2B2A"/>
            </a:solidFill>
            <a:prstDash val="dash"/>
          </a:ln>
          <a:effectLst/>
        </p:spPr>
        <p:txBody>
          <a:bodyPr rtlCol="0" anchor="ctr"/>
          <a:lstStyle/>
          <a:p>
            <a:pPr algn="ctr"/>
            <a:endParaRPr/>
          </a:p>
        </p:txBody>
      </p:sp>
      <p:sp>
        <p:nvSpPr>
          <p:cNvPr id="13" name="TextBox 12"/>
          <p:cNvSpPr txBox="1"/>
          <p:nvPr/>
        </p:nvSpPr>
        <p:spPr>
          <a:xfrm>
            <a:off x="12950190" y="3715207"/>
            <a:ext cx="3964609" cy="1220724"/>
          </a:xfrm>
          <a:prstGeom prst="rect">
            <a:avLst/>
          </a:prstGeom>
          <a:noFill/>
        </p:spPr>
        <p:txBody>
          <a:bodyPr wrap="square" lIns="0" tIns="0" rIns="0" bIns="0" anchor="ctr">
            <a:spAutoFit/>
          </a:bodyPr>
          <a:lstStyle/>
          <a:p>
            <a:pPr algn="ctr"/>
            <a:r>
              <a:rPr sz="2000" b="0" i="0">
                <a:solidFill>
                  <a:srgbClr val="AD2B2A"/>
                </a:solidFill>
                <a:latin typeface="Arial"/>
              </a:rPr>
              <a:t>Detailed design</a:t>
            </a:r>
          </a:p>
          <a:p>
            <a:pPr algn="ctr"/>
            <a:r>
              <a:rPr sz="2000" b="0" i="0">
                <a:solidFill>
                  <a:srgbClr val="AD2B2A"/>
                </a:solidFill>
                <a:latin typeface="Arial"/>
              </a:rPr>
              <a:t>(eliminated)</a:t>
            </a:r>
          </a:p>
        </p:txBody>
      </p:sp>
      <p:sp>
        <p:nvSpPr>
          <p:cNvPr id="14" name="TextBox 13"/>
          <p:cNvSpPr txBox="1"/>
          <p:nvPr/>
        </p:nvSpPr>
        <p:spPr>
          <a:xfrm>
            <a:off x="16881058" y="3910523"/>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15" name="Rounded Rectangle 14"/>
          <p:cNvSpPr/>
          <p:nvPr/>
        </p:nvSpPr>
        <p:spPr>
          <a:xfrm>
            <a:off x="18433160" y="3715207"/>
            <a:ext cx="3964609" cy="1220724"/>
          </a:xfrm>
          <a:prstGeom prst="roundRect">
            <a:avLst>
              <a:gd name="adj" fmla="val 12000"/>
            </a:avLst>
          </a:prstGeom>
          <a:solidFill>
            <a:srgbClr val="F3E0DE"/>
          </a:solidFill>
          <a:ln>
            <a:noFill/>
          </a:ln>
          <a:effectLst/>
        </p:spPr>
        <p:txBody>
          <a:bodyPr rtlCol="0" anchor="ctr"/>
          <a:lstStyle/>
          <a:p>
            <a:pPr algn="ctr"/>
            <a:endParaRPr/>
          </a:p>
        </p:txBody>
      </p:sp>
      <p:sp>
        <p:nvSpPr>
          <p:cNvPr id="16" name="TextBox 15"/>
          <p:cNvSpPr txBox="1"/>
          <p:nvPr/>
        </p:nvSpPr>
        <p:spPr>
          <a:xfrm>
            <a:off x="18433160" y="3715207"/>
            <a:ext cx="3964609" cy="1220724"/>
          </a:xfrm>
          <a:prstGeom prst="rect">
            <a:avLst/>
          </a:prstGeom>
          <a:noFill/>
        </p:spPr>
        <p:txBody>
          <a:bodyPr wrap="square" lIns="0" tIns="0" rIns="0" bIns="0" anchor="ctr">
            <a:spAutoFit/>
          </a:bodyPr>
          <a:lstStyle/>
          <a:p>
            <a:pPr algn="ctr"/>
            <a:r>
              <a:rPr sz="2000" b="1" i="0">
                <a:solidFill>
                  <a:srgbClr val="AD2B2A"/>
                </a:solidFill>
                <a:latin typeface="Arial"/>
              </a:rPr>
              <a:t>Generated</a:t>
            </a:r>
          </a:p>
          <a:p>
            <a:pPr algn="ctr"/>
            <a:r>
              <a:rPr sz="2000" b="1" i="0">
                <a:solidFill>
                  <a:srgbClr val="AD2B2A"/>
                </a:solidFill>
                <a:latin typeface="Arial"/>
              </a:rPr>
              <a:t>code / model</a:t>
            </a:r>
          </a:p>
        </p:txBody>
      </p:sp>
      <p:sp>
        <p:nvSpPr>
          <p:cNvPr id="17" name="TextBox 16"/>
          <p:cNvSpPr txBox="1"/>
          <p:nvPr/>
        </p:nvSpPr>
        <p:spPr>
          <a:xfrm>
            <a:off x="1984248" y="5261457"/>
            <a:ext cx="20413522" cy="895197"/>
          </a:xfrm>
          <a:prstGeom prst="rect">
            <a:avLst/>
          </a:prstGeom>
          <a:noFill/>
        </p:spPr>
        <p:txBody>
          <a:bodyPr wrap="square" lIns="0" tIns="0" rIns="0" bIns="0" anchor="t">
            <a:spAutoFit/>
          </a:bodyPr>
          <a:lstStyle/>
          <a:p>
            <a:pPr algn="l"/>
            <a:r>
              <a:rPr sz="2200" b="0" i="1">
                <a:solidFill>
                  <a:srgbClr val="AD2B2A"/>
                </a:solidFill>
                <a:latin typeface="Arial"/>
              </a:rPr>
              <a:t>No intermediate artifacts → no traceability, no unit-level test basis, no demonstration of absence of unintended behavior. Non-compliant at higher integrity levels.</a:t>
            </a:r>
          </a:p>
        </p:txBody>
      </p:sp>
      <p:sp>
        <p:nvSpPr>
          <p:cNvPr id="18" name="TextBox 17"/>
          <p:cNvSpPr txBox="1"/>
          <p:nvPr/>
        </p:nvSpPr>
        <p:spPr>
          <a:xfrm>
            <a:off x="1984248" y="7051852"/>
            <a:ext cx="20413522" cy="569671"/>
          </a:xfrm>
          <a:prstGeom prst="rect">
            <a:avLst/>
          </a:prstGeom>
          <a:noFill/>
        </p:spPr>
        <p:txBody>
          <a:bodyPr wrap="square" lIns="0" tIns="0" rIns="0" bIns="0" anchor="t">
            <a:spAutoFit/>
          </a:bodyPr>
          <a:lstStyle/>
          <a:p>
            <a:pPr algn="l"/>
            <a:r>
              <a:rPr sz="2400" b="1" i="0">
                <a:solidFill>
                  <a:srgbClr val="53585F"/>
                </a:solidFill>
                <a:latin typeface="Arial"/>
              </a:rPr>
              <a:t>Qualified model-based pipeline (SCADE-style) — the standards-sanctioned precedent</a:t>
            </a:r>
          </a:p>
        </p:txBody>
      </p:sp>
      <p:sp>
        <p:nvSpPr>
          <p:cNvPr id="19" name="Rounded Rectangle 18"/>
          <p:cNvSpPr/>
          <p:nvPr/>
        </p:nvSpPr>
        <p:spPr>
          <a:xfrm>
            <a:off x="1984248" y="7865668"/>
            <a:ext cx="3964609" cy="1220724"/>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0" name="TextBox 19"/>
          <p:cNvSpPr txBox="1"/>
          <p:nvPr/>
        </p:nvSpPr>
        <p:spPr>
          <a:xfrm>
            <a:off x="1984248" y="7865668"/>
            <a:ext cx="3964609" cy="1220724"/>
          </a:xfrm>
          <a:prstGeom prst="rect">
            <a:avLst/>
          </a:prstGeom>
          <a:noFill/>
        </p:spPr>
        <p:txBody>
          <a:bodyPr wrap="square" lIns="0" tIns="0" rIns="0" bIns="0" anchor="ctr">
            <a:spAutoFit/>
          </a:bodyPr>
          <a:lstStyle/>
          <a:p>
            <a:pPr algn="ctr"/>
            <a:r>
              <a:rPr sz="2000" b="0" i="0">
                <a:solidFill>
                  <a:srgbClr val="1A1A1A"/>
                </a:solidFill>
                <a:latin typeface="Arial"/>
              </a:rPr>
              <a:t>High-level</a:t>
            </a:r>
          </a:p>
          <a:p>
            <a:pPr algn="ctr"/>
            <a:r>
              <a:rPr sz="2000" b="0" i="0">
                <a:solidFill>
                  <a:srgbClr val="1A1A1A"/>
                </a:solidFill>
                <a:latin typeface="Arial"/>
              </a:rPr>
              <a:t>requirements</a:t>
            </a:r>
          </a:p>
        </p:txBody>
      </p:sp>
      <p:sp>
        <p:nvSpPr>
          <p:cNvPr id="21" name="TextBox 20"/>
          <p:cNvSpPr txBox="1"/>
          <p:nvPr/>
        </p:nvSpPr>
        <p:spPr>
          <a:xfrm>
            <a:off x="5915116" y="8060984"/>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22" name="Rounded Rectangle 21"/>
          <p:cNvSpPr/>
          <p:nvPr/>
        </p:nvSpPr>
        <p:spPr>
          <a:xfrm>
            <a:off x="7467219" y="7865668"/>
            <a:ext cx="3964609" cy="1220724"/>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3" name="TextBox 22"/>
          <p:cNvSpPr txBox="1"/>
          <p:nvPr/>
        </p:nvSpPr>
        <p:spPr>
          <a:xfrm>
            <a:off x="7467219" y="7865668"/>
            <a:ext cx="3964609" cy="1220724"/>
          </a:xfrm>
          <a:prstGeom prst="rect">
            <a:avLst/>
          </a:prstGeom>
          <a:noFill/>
        </p:spPr>
        <p:txBody>
          <a:bodyPr wrap="square" lIns="0" tIns="0" rIns="0" bIns="0" anchor="ctr">
            <a:spAutoFit/>
          </a:bodyPr>
          <a:lstStyle/>
          <a:p>
            <a:pPr algn="ctr"/>
            <a:r>
              <a:rPr sz="2000" b="1" i="0">
                <a:solidFill>
                  <a:srgbClr val="1A1A1A"/>
                </a:solidFill>
                <a:latin typeface="Arial"/>
              </a:rPr>
              <a:t>Formal model</a:t>
            </a:r>
          </a:p>
          <a:p>
            <a:pPr algn="ctr"/>
            <a:r>
              <a:rPr sz="2000" b="1" i="0">
                <a:solidFill>
                  <a:srgbClr val="1A1A1A"/>
                </a:solidFill>
                <a:latin typeface="Arial"/>
              </a:rPr>
              <a:t>= low-level reqs</a:t>
            </a:r>
          </a:p>
        </p:txBody>
      </p:sp>
      <p:sp>
        <p:nvSpPr>
          <p:cNvPr id="24" name="TextBox 23"/>
          <p:cNvSpPr txBox="1"/>
          <p:nvPr/>
        </p:nvSpPr>
        <p:spPr>
          <a:xfrm>
            <a:off x="11398087" y="8060984"/>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25" name="Rounded Rectangle 24"/>
          <p:cNvSpPr/>
          <p:nvPr/>
        </p:nvSpPr>
        <p:spPr>
          <a:xfrm>
            <a:off x="12950190" y="7865668"/>
            <a:ext cx="3964609" cy="1220724"/>
          </a:xfrm>
          <a:prstGeom prst="roundRect">
            <a:avLst>
              <a:gd name="adj" fmla="val 12000"/>
            </a:avLst>
          </a:prstGeom>
          <a:solidFill>
            <a:srgbClr val="EDEDED"/>
          </a:solidFill>
          <a:ln w="12700">
            <a:solidFill>
              <a:srgbClr val="D4D4D4"/>
            </a:solidFill>
          </a:ln>
          <a:effectLst/>
        </p:spPr>
        <p:txBody>
          <a:bodyPr rtlCol="0" anchor="ctr"/>
          <a:lstStyle/>
          <a:p>
            <a:pPr algn="ctr"/>
            <a:endParaRPr/>
          </a:p>
        </p:txBody>
      </p:sp>
      <p:sp>
        <p:nvSpPr>
          <p:cNvPr id="26" name="TextBox 25"/>
          <p:cNvSpPr txBox="1"/>
          <p:nvPr/>
        </p:nvSpPr>
        <p:spPr>
          <a:xfrm>
            <a:off x="12950190" y="7865668"/>
            <a:ext cx="3964609" cy="1220724"/>
          </a:xfrm>
          <a:prstGeom prst="rect">
            <a:avLst/>
          </a:prstGeom>
          <a:noFill/>
        </p:spPr>
        <p:txBody>
          <a:bodyPr wrap="square" lIns="0" tIns="0" rIns="0" bIns="0" anchor="ctr">
            <a:spAutoFit/>
          </a:bodyPr>
          <a:lstStyle/>
          <a:p>
            <a:pPr algn="ctr"/>
            <a:r>
              <a:rPr sz="2000" b="0" i="0">
                <a:solidFill>
                  <a:srgbClr val="1A1A1A"/>
                </a:solidFill>
                <a:latin typeface="Arial"/>
              </a:rPr>
              <a:t>Qualified code</a:t>
            </a:r>
          </a:p>
          <a:p>
            <a:pPr algn="ctr"/>
            <a:r>
              <a:rPr sz="2000" b="0" i="0">
                <a:solidFill>
                  <a:srgbClr val="1A1A1A"/>
                </a:solidFill>
                <a:latin typeface="Arial"/>
              </a:rPr>
              <a:t>generator</a:t>
            </a:r>
          </a:p>
        </p:txBody>
      </p:sp>
      <p:sp>
        <p:nvSpPr>
          <p:cNvPr id="27" name="TextBox 26"/>
          <p:cNvSpPr txBox="1"/>
          <p:nvPr/>
        </p:nvSpPr>
        <p:spPr>
          <a:xfrm>
            <a:off x="16881058" y="8060984"/>
            <a:ext cx="1619585" cy="813816"/>
          </a:xfrm>
          <a:prstGeom prst="rect">
            <a:avLst/>
          </a:prstGeom>
          <a:noFill/>
        </p:spPr>
        <p:txBody>
          <a:bodyPr wrap="square" lIns="0" tIns="0" rIns="0" bIns="0" anchor="t">
            <a:spAutoFit/>
          </a:bodyPr>
          <a:lstStyle/>
          <a:p>
            <a:pPr algn="ctr"/>
            <a:r>
              <a:rPr sz="3200" b="0" i="0">
                <a:solidFill>
                  <a:srgbClr val="595959"/>
                </a:solidFill>
                <a:latin typeface="Arial"/>
              </a:rPr>
              <a:t>→</a:t>
            </a:r>
          </a:p>
        </p:txBody>
      </p:sp>
      <p:sp>
        <p:nvSpPr>
          <p:cNvPr id="28" name="Rounded Rectangle 27"/>
          <p:cNvSpPr/>
          <p:nvPr/>
        </p:nvSpPr>
        <p:spPr>
          <a:xfrm>
            <a:off x="18433160" y="7865668"/>
            <a:ext cx="3964609" cy="1220724"/>
          </a:xfrm>
          <a:prstGeom prst="roundRect">
            <a:avLst>
              <a:gd name="adj" fmla="val 12000"/>
            </a:avLst>
          </a:prstGeom>
          <a:solidFill>
            <a:srgbClr val="E2E4E7"/>
          </a:solidFill>
          <a:ln>
            <a:noFill/>
          </a:ln>
          <a:effectLst/>
        </p:spPr>
        <p:txBody>
          <a:bodyPr rtlCol="0" anchor="ctr"/>
          <a:lstStyle/>
          <a:p>
            <a:pPr algn="ctr"/>
            <a:endParaRPr/>
          </a:p>
        </p:txBody>
      </p:sp>
      <p:sp>
        <p:nvSpPr>
          <p:cNvPr id="29" name="TextBox 28"/>
          <p:cNvSpPr txBox="1"/>
          <p:nvPr/>
        </p:nvSpPr>
        <p:spPr>
          <a:xfrm>
            <a:off x="18433160" y="7865668"/>
            <a:ext cx="3964609" cy="1220724"/>
          </a:xfrm>
          <a:prstGeom prst="rect">
            <a:avLst/>
          </a:prstGeom>
          <a:noFill/>
        </p:spPr>
        <p:txBody>
          <a:bodyPr wrap="square" lIns="0" tIns="0" rIns="0" bIns="0" anchor="ctr">
            <a:spAutoFit/>
          </a:bodyPr>
          <a:lstStyle/>
          <a:p>
            <a:pPr algn="ctr"/>
            <a:r>
              <a:rPr sz="2000" b="1" i="0">
                <a:solidFill>
                  <a:srgbClr val="53585F"/>
                </a:solidFill>
                <a:latin typeface="Arial"/>
              </a:rPr>
              <a:t>Source code,</a:t>
            </a:r>
          </a:p>
          <a:p>
            <a:pPr algn="ctr"/>
            <a:r>
              <a:rPr sz="2000" b="1" i="0">
                <a:solidFill>
                  <a:srgbClr val="53585F"/>
                </a:solidFill>
                <a:latin typeface="Arial"/>
              </a:rPr>
              <a:t>fully traceable</a:t>
            </a:r>
          </a:p>
        </p:txBody>
      </p:sp>
      <p:sp>
        <p:nvSpPr>
          <p:cNvPr id="30" name="TextBox 29"/>
          <p:cNvSpPr txBox="1"/>
          <p:nvPr/>
        </p:nvSpPr>
        <p:spPr>
          <a:xfrm>
            <a:off x="1984248" y="9411919"/>
            <a:ext cx="20413522" cy="976579"/>
          </a:xfrm>
          <a:prstGeom prst="rect">
            <a:avLst/>
          </a:prstGeom>
          <a:noFill/>
        </p:spPr>
        <p:txBody>
          <a:bodyPr wrap="square" lIns="0" tIns="0" rIns="0" bIns="0" anchor="t">
            <a:spAutoFit/>
          </a:bodyPr>
          <a:lstStyle/>
          <a:p>
            <a:pPr algn="l"/>
            <a:r>
              <a:rPr sz="2200" b="1" i="1">
                <a:solidFill>
                  <a:srgbClr val="53585F"/>
                </a:solidFill>
                <a:latin typeface="Arial"/>
              </a:rPr>
              <a:t>Tasks are replaced, but every artifact exists — original or substitute — so traceability and verification survive. LLM tools must meet the same bar: automate individual tasks, never eliminate the artifacts.</a:t>
            </a:r>
          </a:p>
        </p:txBody>
      </p:sp>
      <p:sp>
        <p:nvSpPr>
          <p:cNvPr id="31" name="TextBox 30"/>
          <p:cNvSpPr txBox="1"/>
          <p:nvPr/>
        </p:nvSpPr>
        <p:spPr>
          <a:xfrm>
            <a:off x="1984248" y="11381353"/>
            <a:ext cx="20413522" cy="488289"/>
          </a:xfrm>
          <a:prstGeom prst="rect">
            <a:avLst/>
          </a:prstGeom>
          <a:noFill/>
        </p:spPr>
        <p:txBody>
          <a:bodyPr wrap="square" lIns="0" tIns="0" rIns="0" bIns="0" anchor="t">
            <a:spAutoFit/>
          </a:bodyPr>
          <a:lstStyle/>
          <a:p>
            <a:pPr algn="l"/>
            <a:r>
              <a:rPr sz="1800" b="0" i="1">
                <a:solidFill>
                  <a:srgbClr val="595959"/>
                </a:solidFill>
                <a:latin typeface="Arial"/>
              </a:rPr>
              <a:t>Thomas &amp; Wagner, SAE 2026 — comparison of LLM code generation vs. qualified model-based development.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20665440" cy="0"/>
          </a:xfrm>
        </p:spPr>
        <p:txBody>
          <a:bodyPr wrap="square"/>
          <a:lstStyle/>
          <a:p>
            <a:r>
              <a:rPr sz="4000" b="1">
                <a:solidFill>
                  <a:srgbClr val="1A1A1A"/>
                </a:solidFill>
                <a:latin typeface="Arial"/>
              </a:rPr>
              <a:t>What responsible adoption requires</a:t>
            </a:r>
          </a:p>
        </p:txBody>
      </p:sp>
      <p:sp>
        <p:nvSpPr>
          <p:cNvPr id="4" name="TextBox 3"/>
          <p:cNvSpPr txBox="1"/>
          <p:nvPr/>
        </p:nvSpPr>
        <p:spPr>
          <a:xfrm>
            <a:off x="1984248" y="1810512"/>
            <a:ext cx="12801600" cy="411480"/>
          </a:xfrm>
          <a:prstGeom prst="rect">
            <a:avLst/>
          </a:prstGeom>
          <a:noFill/>
        </p:spPr>
        <p:txBody>
          <a:bodyPr wrap="square" lIns="0" tIns="0" rIns="0" bIns="0" anchor="t">
            <a:spAutoFit/>
          </a:bodyPr>
          <a:lstStyle/>
          <a:p>
            <a:pPr algn="l"/>
            <a:r>
              <a:rPr sz="1500" b="1" i="0" spc="300">
                <a:solidFill>
                  <a:srgbClr val="AD2B2A"/>
                </a:solidFill>
                <a:latin typeface="Arial"/>
              </a:rPr>
              <a:t>SAFETY CONCERNS, HEAD-ON</a:t>
            </a:r>
          </a:p>
        </p:txBody>
      </p:sp>
      <p:sp>
        <p:nvSpPr>
          <p:cNvPr id="5" name="TextBox 4"/>
          <p:cNvSpPr txBox="1"/>
          <p:nvPr/>
        </p:nvSpPr>
        <p:spPr>
          <a:xfrm>
            <a:off x="1984248" y="2527035"/>
            <a:ext cx="20413522" cy="732434"/>
          </a:xfrm>
          <a:prstGeom prst="rect">
            <a:avLst/>
          </a:prstGeom>
          <a:noFill/>
        </p:spPr>
        <p:txBody>
          <a:bodyPr wrap="square" lIns="0" tIns="0" rIns="0" bIns="0" anchor="t">
            <a:spAutoFit/>
          </a:bodyPr>
          <a:lstStyle/>
          <a:p>
            <a:pPr algn="l"/>
            <a:r>
              <a:rPr sz="2500" b="0" i="0">
                <a:solidFill>
                  <a:srgbClr val="1A1A1A"/>
                </a:solidFill>
                <a:latin typeface="Arial"/>
              </a:rPr>
              <a:t>Thomas &amp; Wagner are explicit: take the savings — under four conditions.</a:t>
            </a:r>
          </a:p>
        </p:txBody>
      </p:sp>
      <p:sp>
        <p:nvSpPr>
          <p:cNvPr id="6" name="Oval 5"/>
          <p:cNvSpPr/>
          <p:nvPr/>
        </p:nvSpPr>
        <p:spPr>
          <a:xfrm>
            <a:off x="1984248" y="3715207"/>
            <a:ext cx="1086307" cy="1086307"/>
          </a:xfrm>
          <a:prstGeom prst="ellipse">
            <a:avLst/>
          </a:prstGeom>
          <a:solidFill>
            <a:srgbClr val="53585F"/>
          </a:solidFill>
          <a:ln>
            <a:noFill/>
          </a:ln>
          <a:effectLst/>
        </p:spPr>
        <p:txBody>
          <a:bodyPr rtlCol="0" anchor="ctr"/>
          <a:lstStyle/>
          <a:p>
            <a:pPr algn="ctr"/>
            <a:endParaRPr/>
          </a:p>
        </p:txBody>
      </p:sp>
      <p:sp>
        <p:nvSpPr>
          <p:cNvPr id="7" name="TextBox 6"/>
          <p:cNvSpPr txBox="1"/>
          <p:nvPr/>
        </p:nvSpPr>
        <p:spPr>
          <a:xfrm>
            <a:off x="1984248" y="3715207"/>
            <a:ext cx="1113464" cy="1074237"/>
          </a:xfrm>
          <a:prstGeom prst="rect">
            <a:avLst/>
          </a:prstGeom>
          <a:noFill/>
        </p:spPr>
        <p:txBody>
          <a:bodyPr wrap="square" lIns="0" tIns="0" rIns="0" bIns="0" anchor="ctr">
            <a:spAutoFit/>
          </a:bodyPr>
          <a:lstStyle/>
          <a:p>
            <a:pPr algn="ctr"/>
            <a:r>
              <a:rPr sz="3800" b="1" i="0">
                <a:solidFill>
                  <a:srgbClr val="FFFFFF"/>
                </a:solidFill>
                <a:latin typeface="Arial"/>
              </a:rPr>
              <a:t>1</a:t>
            </a:r>
          </a:p>
        </p:txBody>
      </p:sp>
      <p:sp>
        <p:nvSpPr>
          <p:cNvPr id="8" name="TextBox 7"/>
          <p:cNvSpPr txBox="1"/>
          <p:nvPr/>
        </p:nvSpPr>
        <p:spPr>
          <a:xfrm>
            <a:off x="3586962" y="3633825"/>
            <a:ext cx="18810808" cy="618500"/>
          </a:xfrm>
          <a:prstGeom prst="rect">
            <a:avLst/>
          </a:prstGeom>
          <a:noFill/>
        </p:spPr>
        <p:txBody>
          <a:bodyPr wrap="square" lIns="0" tIns="0" rIns="0" bIns="0" anchor="t">
            <a:spAutoFit/>
          </a:bodyPr>
          <a:lstStyle/>
          <a:p>
            <a:pPr algn="l"/>
            <a:r>
              <a:rPr sz="2800" b="1" i="0">
                <a:solidFill>
                  <a:srgbClr val="1A1A1A"/>
                </a:solidFill>
                <a:latin typeface="Arial"/>
              </a:rPr>
              <a:t>Qualify the tool</a:t>
            </a:r>
          </a:p>
        </p:txBody>
      </p:sp>
      <p:sp>
        <p:nvSpPr>
          <p:cNvPr id="9" name="TextBox 8"/>
          <p:cNvSpPr txBox="1"/>
          <p:nvPr/>
        </p:nvSpPr>
        <p:spPr>
          <a:xfrm>
            <a:off x="3586962" y="4284878"/>
            <a:ext cx="18810808" cy="1057960"/>
          </a:xfrm>
          <a:prstGeom prst="rect">
            <a:avLst/>
          </a:prstGeom>
          <a:noFill/>
        </p:spPr>
        <p:txBody>
          <a:bodyPr wrap="square" lIns="0" tIns="0" rIns="0" bIns="0" anchor="t">
            <a:spAutoFit/>
          </a:bodyPr>
          <a:lstStyle/>
          <a:p>
            <a:pPr algn="l"/>
            <a:r>
              <a:rPr sz="2200" b="0" i="0">
                <a:solidFill>
                  <a:srgbClr val="595959"/>
                </a:solidFill>
                <a:latin typeface="Arial"/>
              </a:rPr>
              <a:t>Analyze its impact class (I0–I2) and its role — assisting an engineer or automating a task — before use, exactly as for any other development tool.</a:t>
            </a:r>
          </a:p>
        </p:txBody>
      </p:sp>
      <p:sp>
        <p:nvSpPr>
          <p:cNvPr id="10" name="Oval 9"/>
          <p:cNvSpPr/>
          <p:nvPr/>
        </p:nvSpPr>
        <p:spPr>
          <a:xfrm>
            <a:off x="1984248" y="5424220"/>
            <a:ext cx="1086307" cy="1086307"/>
          </a:xfrm>
          <a:prstGeom prst="ellipse">
            <a:avLst/>
          </a:prstGeom>
          <a:solidFill>
            <a:srgbClr val="53585F"/>
          </a:solidFill>
          <a:ln>
            <a:noFill/>
          </a:ln>
          <a:effectLst/>
        </p:spPr>
        <p:txBody>
          <a:bodyPr rtlCol="0" anchor="ctr"/>
          <a:lstStyle/>
          <a:p>
            <a:pPr algn="ctr"/>
            <a:endParaRPr/>
          </a:p>
        </p:txBody>
      </p:sp>
      <p:sp>
        <p:nvSpPr>
          <p:cNvPr id="11" name="TextBox 10"/>
          <p:cNvSpPr txBox="1"/>
          <p:nvPr/>
        </p:nvSpPr>
        <p:spPr>
          <a:xfrm>
            <a:off x="1984248" y="5424220"/>
            <a:ext cx="1113464" cy="1074237"/>
          </a:xfrm>
          <a:prstGeom prst="rect">
            <a:avLst/>
          </a:prstGeom>
          <a:noFill/>
        </p:spPr>
        <p:txBody>
          <a:bodyPr wrap="square" lIns="0" tIns="0" rIns="0" bIns="0" anchor="ctr">
            <a:spAutoFit/>
          </a:bodyPr>
          <a:lstStyle/>
          <a:p>
            <a:pPr algn="ctr"/>
            <a:r>
              <a:rPr sz="3800" b="1" i="0">
                <a:solidFill>
                  <a:srgbClr val="FFFFFF"/>
                </a:solidFill>
                <a:latin typeface="Arial"/>
              </a:rPr>
              <a:t>2</a:t>
            </a:r>
          </a:p>
        </p:txBody>
      </p:sp>
      <p:sp>
        <p:nvSpPr>
          <p:cNvPr id="12" name="TextBox 11"/>
          <p:cNvSpPr txBox="1"/>
          <p:nvPr/>
        </p:nvSpPr>
        <p:spPr>
          <a:xfrm>
            <a:off x="3586962" y="5342839"/>
            <a:ext cx="18810808" cy="618500"/>
          </a:xfrm>
          <a:prstGeom prst="rect">
            <a:avLst/>
          </a:prstGeom>
          <a:noFill/>
        </p:spPr>
        <p:txBody>
          <a:bodyPr wrap="square" lIns="0" tIns="0" rIns="0" bIns="0" anchor="t">
            <a:spAutoFit/>
          </a:bodyPr>
          <a:lstStyle/>
          <a:p>
            <a:pPr algn="l"/>
            <a:r>
              <a:rPr sz="2800" b="1" i="0">
                <a:solidFill>
                  <a:srgbClr val="1A1A1A"/>
                </a:solidFill>
                <a:latin typeface="Arial"/>
              </a:rPr>
              <a:t>Verify with rigor</a:t>
            </a:r>
          </a:p>
        </p:txBody>
      </p:sp>
      <p:sp>
        <p:nvSpPr>
          <p:cNvPr id="13" name="TextBox 12"/>
          <p:cNvSpPr txBox="1"/>
          <p:nvPr/>
        </p:nvSpPr>
        <p:spPr>
          <a:xfrm>
            <a:off x="3586962" y="5993892"/>
            <a:ext cx="18810808" cy="1057960"/>
          </a:xfrm>
          <a:prstGeom prst="rect">
            <a:avLst/>
          </a:prstGeom>
          <a:noFill/>
        </p:spPr>
        <p:txBody>
          <a:bodyPr wrap="square" lIns="0" tIns="0" rIns="0" bIns="0" anchor="t">
            <a:spAutoFit/>
          </a:bodyPr>
          <a:lstStyle/>
          <a:p>
            <a:pPr algn="l"/>
            <a:r>
              <a:rPr sz="2200" b="0" i="0">
                <a:solidFill>
                  <a:srgbClr val="595959"/>
                </a:solidFill>
                <a:latin typeface="Arial"/>
              </a:rPr>
              <a:t>Use only tools that can be qualified at the required level, or embed their output in verification of sufficient rigor — ideally tool-based, not just human eyes.</a:t>
            </a:r>
          </a:p>
        </p:txBody>
      </p:sp>
      <p:sp>
        <p:nvSpPr>
          <p:cNvPr id="14" name="Oval 13"/>
          <p:cNvSpPr/>
          <p:nvPr/>
        </p:nvSpPr>
        <p:spPr>
          <a:xfrm>
            <a:off x="1984248" y="7133234"/>
            <a:ext cx="1086307" cy="1086307"/>
          </a:xfrm>
          <a:prstGeom prst="ellipse">
            <a:avLst/>
          </a:prstGeom>
          <a:solidFill>
            <a:srgbClr val="53585F"/>
          </a:solidFill>
          <a:ln>
            <a:noFill/>
          </a:ln>
          <a:effectLst/>
        </p:spPr>
        <p:txBody>
          <a:bodyPr rtlCol="0" anchor="ctr"/>
          <a:lstStyle/>
          <a:p>
            <a:pPr algn="ctr"/>
            <a:endParaRPr/>
          </a:p>
        </p:txBody>
      </p:sp>
      <p:sp>
        <p:nvSpPr>
          <p:cNvPr id="15" name="TextBox 14"/>
          <p:cNvSpPr txBox="1"/>
          <p:nvPr/>
        </p:nvSpPr>
        <p:spPr>
          <a:xfrm>
            <a:off x="1984248" y="7133234"/>
            <a:ext cx="1113464" cy="1074237"/>
          </a:xfrm>
          <a:prstGeom prst="rect">
            <a:avLst/>
          </a:prstGeom>
          <a:noFill/>
        </p:spPr>
        <p:txBody>
          <a:bodyPr wrap="square" lIns="0" tIns="0" rIns="0" bIns="0" anchor="ctr">
            <a:spAutoFit/>
          </a:bodyPr>
          <a:lstStyle/>
          <a:p>
            <a:pPr algn="ctr"/>
            <a:r>
              <a:rPr sz="3800" b="1" i="0">
                <a:solidFill>
                  <a:srgbClr val="FFFFFF"/>
                </a:solidFill>
                <a:latin typeface="Arial"/>
              </a:rPr>
              <a:t>3</a:t>
            </a:r>
          </a:p>
        </p:txBody>
      </p:sp>
      <p:sp>
        <p:nvSpPr>
          <p:cNvPr id="16" name="TextBox 15"/>
          <p:cNvSpPr txBox="1"/>
          <p:nvPr/>
        </p:nvSpPr>
        <p:spPr>
          <a:xfrm>
            <a:off x="3586962" y="7051852"/>
            <a:ext cx="18810808" cy="618500"/>
          </a:xfrm>
          <a:prstGeom prst="rect">
            <a:avLst/>
          </a:prstGeom>
          <a:noFill/>
        </p:spPr>
        <p:txBody>
          <a:bodyPr wrap="square" lIns="0" tIns="0" rIns="0" bIns="0" anchor="t">
            <a:spAutoFit/>
          </a:bodyPr>
          <a:lstStyle/>
          <a:p>
            <a:pPr algn="l"/>
            <a:r>
              <a:rPr sz="2800" b="1" i="0">
                <a:solidFill>
                  <a:srgbClr val="1A1A1A"/>
                </a:solidFill>
                <a:latin typeface="Arial"/>
              </a:rPr>
              <a:t>Keep engineers capable</a:t>
            </a:r>
          </a:p>
        </p:txBody>
      </p:sp>
      <p:sp>
        <p:nvSpPr>
          <p:cNvPr id="17" name="TextBox 16"/>
          <p:cNvSpPr txBox="1"/>
          <p:nvPr/>
        </p:nvSpPr>
        <p:spPr>
          <a:xfrm>
            <a:off x="3586962" y="7702905"/>
            <a:ext cx="18810808" cy="1057960"/>
          </a:xfrm>
          <a:prstGeom prst="rect">
            <a:avLst/>
          </a:prstGeom>
          <a:noFill/>
        </p:spPr>
        <p:txBody>
          <a:bodyPr wrap="square" lIns="0" tIns="0" rIns="0" bIns="0" anchor="t">
            <a:spAutoFit/>
          </a:bodyPr>
          <a:lstStyle/>
          <a:p>
            <a:pPr algn="l"/>
            <a:r>
              <a:rPr sz="2200" b="0" i="0">
                <a:solidFill>
                  <a:srgbClr val="595959"/>
                </a:solidFill>
                <a:latin typeface="Arial"/>
              </a:rPr>
              <a:t>The humans in the loop must remain able to verify what the tool produces. Oversight that can't check the work isn't oversight.</a:t>
            </a:r>
          </a:p>
        </p:txBody>
      </p:sp>
      <p:sp>
        <p:nvSpPr>
          <p:cNvPr id="18" name="Oval 17"/>
          <p:cNvSpPr/>
          <p:nvPr/>
        </p:nvSpPr>
        <p:spPr>
          <a:xfrm>
            <a:off x="1984248" y="8842248"/>
            <a:ext cx="1086307" cy="1086307"/>
          </a:xfrm>
          <a:prstGeom prst="ellipse">
            <a:avLst/>
          </a:prstGeom>
          <a:solidFill>
            <a:srgbClr val="AD2B2A"/>
          </a:solidFill>
          <a:ln>
            <a:noFill/>
          </a:ln>
          <a:effectLst/>
        </p:spPr>
        <p:txBody>
          <a:bodyPr rtlCol="0" anchor="ctr"/>
          <a:lstStyle/>
          <a:p>
            <a:pPr algn="ctr"/>
            <a:endParaRPr/>
          </a:p>
        </p:txBody>
      </p:sp>
      <p:sp>
        <p:nvSpPr>
          <p:cNvPr id="19" name="TextBox 18"/>
          <p:cNvSpPr txBox="1"/>
          <p:nvPr/>
        </p:nvSpPr>
        <p:spPr>
          <a:xfrm>
            <a:off x="1984248" y="8842248"/>
            <a:ext cx="1113464" cy="1074237"/>
          </a:xfrm>
          <a:prstGeom prst="rect">
            <a:avLst/>
          </a:prstGeom>
          <a:noFill/>
        </p:spPr>
        <p:txBody>
          <a:bodyPr wrap="square" lIns="0" tIns="0" rIns="0" bIns="0" anchor="ctr">
            <a:spAutoFit/>
          </a:bodyPr>
          <a:lstStyle/>
          <a:p>
            <a:pPr algn="ctr"/>
            <a:r>
              <a:rPr sz="3800" b="1" i="0">
                <a:solidFill>
                  <a:srgbClr val="FFFFFF"/>
                </a:solidFill>
                <a:latin typeface="Arial"/>
              </a:rPr>
              <a:t>4</a:t>
            </a:r>
          </a:p>
        </p:txBody>
      </p:sp>
      <p:sp>
        <p:nvSpPr>
          <p:cNvPr id="20" name="TextBox 19"/>
          <p:cNvSpPr txBox="1"/>
          <p:nvPr/>
        </p:nvSpPr>
        <p:spPr>
          <a:xfrm>
            <a:off x="3586962" y="8760866"/>
            <a:ext cx="18810808" cy="618500"/>
          </a:xfrm>
          <a:prstGeom prst="rect">
            <a:avLst/>
          </a:prstGeom>
          <a:noFill/>
        </p:spPr>
        <p:txBody>
          <a:bodyPr wrap="square" lIns="0" tIns="0" rIns="0" bIns="0" anchor="t">
            <a:spAutoFit/>
          </a:bodyPr>
          <a:lstStyle/>
          <a:p>
            <a:pPr algn="l"/>
            <a:r>
              <a:rPr sz="2800" b="1" i="0">
                <a:solidFill>
                  <a:srgbClr val="1A1A1A"/>
                </a:solidFill>
                <a:latin typeface="Arial"/>
              </a:rPr>
              <a:t>Keep the artifacts</a:t>
            </a:r>
          </a:p>
        </p:txBody>
      </p:sp>
      <p:sp>
        <p:nvSpPr>
          <p:cNvPr id="21" name="TextBox 20"/>
          <p:cNvSpPr txBox="1"/>
          <p:nvPr/>
        </p:nvSpPr>
        <p:spPr>
          <a:xfrm>
            <a:off x="3586962" y="9411919"/>
            <a:ext cx="18810808" cy="1057960"/>
          </a:xfrm>
          <a:prstGeom prst="rect">
            <a:avLst/>
          </a:prstGeom>
          <a:noFill/>
        </p:spPr>
        <p:txBody>
          <a:bodyPr wrap="square" lIns="0" tIns="0" rIns="0" bIns="0" anchor="t">
            <a:spAutoFit/>
          </a:bodyPr>
          <a:lstStyle/>
          <a:p>
            <a:pPr algn="l"/>
            <a:r>
              <a:rPr sz="2200" b="0" i="0">
                <a:solidFill>
                  <a:srgbClr val="595959"/>
                </a:solidFill>
                <a:latin typeface="Arial"/>
              </a:rPr>
              <a:t>Automate individual tasks; never eliminate intermediate artifacts. They are where traceability, verification, and standards compliance live.</a:t>
            </a:r>
          </a:p>
        </p:txBody>
      </p:sp>
      <p:sp>
        <p:nvSpPr>
          <p:cNvPr id="22" name="TextBox 21"/>
          <p:cNvSpPr txBox="1"/>
          <p:nvPr/>
        </p:nvSpPr>
        <p:spPr>
          <a:xfrm>
            <a:off x="1984248" y="10795406"/>
            <a:ext cx="20413522" cy="732434"/>
          </a:xfrm>
          <a:prstGeom prst="rect">
            <a:avLst/>
          </a:prstGeom>
          <a:noFill/>
        </p:spPr>
        <p:txBody>
          <a:bodyPr wrap="square" lIns="0" tIns="0" rIns="0" bIns="0" anchor="t">
            <a:spAutoFit/>
          </a:bodyPr>
          <a:lstStyle/>
          <a:p>
            <a:pPr algn="l"/>
            <a:r>
              <a:rPr sz="3000" b="1" i="1">
                <a:solidFill>
                  <a:srgbClr val="AD2B2A"/>
                </a:solidFill>
                <a:latin typeface="Arial"/>
              </a:rPr>
              <a:t>The Digital Safety Twin was architected against exactly this bar.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D4BF11-7B4F-4BAE-8BDE-6C71AEA6A0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91f8af-6583-4f70-b9c2-fbccefc6abcb"/>
    <ds:schemaRef ds:uri="02e3e204-9d3f-4903-bb52-3b4cb3b519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F403493-4091-41C8-91ED-D6E8308304DE}">
  <ds:schemaRefs>
    <ds:schemaRef ds:uri="http://schemas.microsoft.com/office/2006/metadata/properties"/>
    <ds:schemaRef ds:uri="http://schemas.microsoft.com/office/infopath/2007/PartnerControls"/>
    <ds:schemaRef ds:uri="02e3e204-9d3f-4903-bb52-3b4cb3b51994"/>
    <ds:schemaRef ds:uri="e591f8af-6583-4f70-b9c2-fbccefc6abcb"/>
  </ds:schemaRefs>
</ds:datastoreItem>
</file>

<file path=customXml/itemProps3.xml><?xml version="1.0" encoding="utf-8"?>
<ds:datastoreItem xmlns:ds="http://schemas.openxmlformats.org/officeDocument/2006/customXml" ds:itemID="{04F77992-9B97-4817-8682-F7825817B684}">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2840</TotalTime>
  <Words>2939</Words>
  <Application>Microsoft Macintosh PowerPoint</Application>
  <PresentationFormat>Custom</PresentationFormat>
  <Paragraphs>263</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LEGFX6</cp:lastModifiedBy>
  <cp:revision>332</cp:revision>
  <dcterms:modified xsi:type="dcterms:W3CDTF">2026-08-12T13:33:03Z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